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266" r:id="rId5"/>
    <p:sldId id="267" r:id="rId6"/>
    <p:sldId id="283" r:id="rId7"/>
    <p:sldId id="279"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5" r:id="rId29"/>
    <p:sldId id="306" r:id="rId30"/>
    <p:sldId id="307" r:id="rId31"/>
    <p:sldId id="308" r:id="rId32"/>
    <p:sldId id="282" r:id="rId33"/>
  </p:sldIdLst>
  <p:sldSz cx="12188825" cy="6858000"/>
  <p:notesSz cx="7099300" cy="10234613"/>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B3B8"/>
    <a:srgbClr val="7077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80" autoAdjust="0"/>
    <p:restoredTop sz="96327" autoAdjust="0"/>
  </p:normalViewPr>
  <p:slideViewPr>
    <p:cSldViewPr snapToGrid="0" showGuides="1">
      <p:cViewPr>
        <p:scale>
          <a:sx n="76" d="100"/>
          <a:sy n="76" d="100"/>
        </p:scale>
        <p:origin x="1896" y="15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59088EAF-6ECA-4616-85EF-35AA19C641F3}" type="datetimeFigureOut">
              <a:rPr lang="en-US"/>
              <a:t>3/17/21</a:t>
            </a:fld>
            <a:endParaRPr/>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3ABD2D7A-D230-4F91-BD59-0A39C2703BA8}" type="datetimeFigureOut">
              <a:rPr lang="en-US"/>
              <a:t>3/17/21</a:t>
            </a:fld>
            <a:endParaRPr/>
          </a:p>
        </p:txBody>
      </p:sp>
      <p:sp>
        <p:nvSpPr>
          <p:cNvPr id="4" name="Slide Image Placehold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8" tIns="49524" rIns="99048" bIns="49524" rtlCol="0" anchor="ctr"/>
          <a:lstStyle/>
          <a:p>
            <a:endParaRPr/>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444" y="2382560"/>
            <a:ext cx="8455937" cy="2092881"/>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Title Slides</a:t>
            </a:r>
          </a:p>
        </p:txBody>
      </p:sp>
    </p:spTree>
    <p:extLst>
      <p:ext uri="{BB962C8B-B14F-4D97-AF65-F5344CB8AC3E}">
        <p14:creationId xmlns:p14="http://schemas.microsoft.com/office/powerpoint/2010/main" val="2129086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_3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3900" y="3914775"/>
            <a:ext cx="6705599" cy="1444692"/>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3" name="Subtitle" descr="Section Subtitle&#10;"/>
          <p:cNvSpPr>
            <a:spLocks noGrp="1"/>
          </p:cNvSpPr>
          <p:nvPr>
            <p:ph type="subTitle" idx="1" hasCustomPrompt="1"/>
          </p:nvPr>
        </p:nvSpPr>
        <p:spPr bwMode="white">
          <a:xfrm>
            <a:off x="723900" y="5508451"/>
            <a:ext cx="6705599" cy="47642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endParaRPr dirty="0"/>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88825" cy="35814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3347662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_4_picture">
    <p:bg bwMode="invGray">
      <p:bgPr>
        <a:solidFill>
          <a:schemeClr val="accent1"/>
        </a:solidFill>
        <a:effectLst/>
      </p:bgPr>
    </p:bg>
    <p:spTree>
      <p:nvGrpSpPr>
        <p:cNvPr id="1" name=""/>
        <p:cNvGrpSpPr/>
        <p:nvPr/>
      </p:nvGrpSpPr>
      <p:grpSpPr>
        <a:xfrm>
          <a:off x="0" y="0"/>
          <a:ext cx="0" cy="0"/>
          <a:chOff x="0" y="0"/>
          <a:chExt cx="0" cy="0"/>
        </a:xfrm>
      </p:grpSpPr>
      <p:sp>
        <p:nvSpPr>
          <p:cNvPr id="5" name="Title" descr="Section Title&#10;">
            <a:extLst>
              <a:ext uri="{FF2B5EF4-FFF2-40B4-BE49-F238E27FC236}">
                <a16:creationId xmlns:a16="http://schemas.microsoft.com/office/drawing/2014/main" id="{DFF1E99D-67CF-469D-B644-22052A0EA71E}"/>
              </a:ext>
            </a:extLst>
          </p:cNvPr>
          <p:cNvSpPr>
            <a:spLocks noGrp="1"/>
          </p:cNvSpPr>
          <p:nvPr>
            <p:ph type="ctrTitle" hasCustomPrompt="1"/>
          </p:nvPr>
        </p:nvSpPr>
        <p:spPr>
          <a:xfrm>
            <a:off x="723900" y="3914775"/>
            <a:ext cx="6705599" cy="1444692"/>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7" name="Subtitle" descr="Section Subtitle&#10;">
            <a:extLst>
              <a:ext uri="{FF2B5EF4-FFF2-40B4-BE49-F238E27FC236}">
                <a16:creationId xmlns:a16="http://schemas.microsoft.com/office/drawing/2014/main" id="{08396D1E-B9A1-49F8-9FE3-4A64B69719CF}"/>
              </a:ext>
            </a:extLst>
          </p:cNvPr>
          <p:cNvSpPr>
            <a:spLocks noGrp="1"/>
          </p:cNvSpPr>
          <p:nvPr>
            <p:ph type="subTitle" idx="1" hasCustomPrompt="1"/>
          </p:nvPr>
        </p:nvSpPr>
        <p:spPr>
          <a:xfrm>
            <a:off x="723900" y="5508451"/>
            <a:ext cx="6705599" cy="47642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endParaRPr dirty="0"/>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88825" cy="35814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92924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365125" y="1382286"/>
            <a:ext cx="11458575"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Content </a:t>
            </a:r>
            <a:br>
              <a:rPr lang="en-GB" sz="13000" dirty="0">
                <a:solidFill>
                  <a:schemeClr val="accent1"/>
                </a:solidFill>
                <a:latin typeface="Georgia" panose="02040502050405020303" pitchFamily="18" charset="0"/>
              </a:rPr>
            </a:br>
            <a:r>
              <a:rPr lang="en-GB" sz="13000" dirty="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2386969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35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p:txBody>
          <a:bodyPr/>
          <a:lstStyle>
            <a:lvl1pPr>
              <a:defRPr/>
            </a:lvl1pPr>
          </a:lstStyle>
          <a:p>
            <a:r>
              <a:rPr lang="en-US" dirty="0"/>
              <a:t>Slide Title</a:t>
            </a:r>
            <a:endParaRPr dirty="0"/>
          </a:p>
        </p:txBody>
      </p:sp>
    </p:spTree>
    <p:extLst>
      <p:ext uri="{BB962C8B-B14F-4D97-AF65-F5344CB8AC3E}">
        <p14:creationId xmlns:p14="http://schemas.microsoft.com/office/powerpoint/2010/main" val="1626631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3901" y="675776"/>
            <a:ext cx="5010150"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4413" y="675774"/>
            <a:ext cx="5373687" cy="876799"/>
          </a:xfrm>
        </p:spPr>
        <p:txBody>
          <a:bodyPr/>
          <a:lstStyle>
            <a:lvl1pPr marL="0" indent="0">
              <a:buNone/>
              <a:defRPr sz="2200" b="1">
                <a:solidFill>
                  <a:schemeClr val="accent2"/>
                </a:solidFill>
              </a:defRPr>
            </a:lvl1pPr>
          </a:lstStyle>
          <a:p>
            <a:pPr lvl="0"/>
            <a:r>
              <a:rPr lang="en-US" dirty="0"/>
              <a:t>Comment box</a:t>
            </a:r>
            <a:endParaRPr lang="en-GB" dirty="0"/>
          </a:p>
        </p:txBody>
      </p:sp>
    </p:spTree>
    <p:extLst>
      <p:ext uri="{BB962C8B-B14F-4D97-AF65-F5344CB8AC3E}">
        <p14:creationId xmlns:p14="http://schemas.microsoft.com/office/powerpoint/2010/main" val="2074438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ment and Cont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3901" y="675776"/>
            <a:ext cx="5010150"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4413" y="675774"/>
            <a:ext cx="5373687" cy="876799"/>
          </a:xfrm>
        </p:spPr>
        <p:txBody>
          <a:bodyPr/>
          <a:lstStyle>
            <a:lvl1pPr marL="0" indent="0">
              <a:buNone/>
              <a:defRPr sz="2200" b="1">
                <a:solidFill>
                  <a:schemeClr val="accent2"/>
                </a:solidFill>
              </a:defRPr>
            </a:lvl1pPr>
          </a:lstStyle>
          <a:p>
            <a:pPr lvl="0"/>
            <a:r>
              <a:rPr lang="en-US" dirty="0"/>
              <a:t>Comment box</a:t>
            </a:r>
            <a:endParaRPr lang="en-GB" dirty="0"/>
          </a:p>
        </p:txBody>
      </p:sp>
      <p:sp>
        <p:nvSpPr>
          <p:cNvPr id="5" name="Text Placeholder 4" descr="Conten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3901" y="1916112"/>
            <a:ext cx="10744199" cy="4068763"/>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52055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a:xfrm>
            <a:off x="723900" y="675776"/>
            <a:ext cx="10744200" cy="373380"/>
          </a:xfrm>
        </p:spPr>
        <p:txBody>
          <a:bodyPr/>
          <a:lstStyle>
            <a:lvl1pPr>
              <a:defRPr/>
            </a:lvl1pPr>
          </a:lstStyle>
          <a:p>
            <a:r>
              <a:rPr lang="en-US" dirty="0"/>
              <a:t>Slide Title</a:t>
            </a:r>
            <a:endParaRPr lang="en-GB" dirty="0"/>
          </a:p>
        </p:txBody>
      </p:sp>
      <p:sp>
        <p:nvSpPr>
          <p:cNvPr id="8" name="Subtitle" descr="Subtitle&#10;">
            <a:extLst>
              <a:ext uri="{FF2B5EF4-FFF2-40B4-BE49-F238E27FC236}">
                <a16:creationId xmlns:a16="http://schemas.microsoft.com/office/drawing/2014/main" id="{A82CEF22-E654-4B2B-8C63-313F5DCEB578}"/>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Tree>
    <p:extLst>
      <p:ext uri="{BB962C8B-B14F-4D97-AF65-F5344CB8AC3E}">
        <p14:creationId xmlns:p14="http://schemas.microsoft.com/office/powerpoint/2010/main" val="3189195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title and Content">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4" name="Content placeholder" descr="Conten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3900" y="1916114"/>
            <a:ext cx="10744200"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207275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Placeholder&#10;"/>
          <p:cNvSpPr>
            <a:spLocks noGrp="1"/>
          </p:cNvSpPr>
          <p:nvPr>
            <p:ph idx="1" hasCustomPrompt="1"/>
          </p:nvPr>
        </p:nvSpPr>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7382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3900" y="1916112"/>
            <a:ext cx="5730875" cy="2319405"/>
          </a:xfrm>
        </p:spPr>
        <p:txBody>
          <a:bodyPr anchor="b">
            <a:noAutofit/>
          </a:bodyPr>
          <a:lstStyle>
            <a:lvl1pPr>
              <a:lnSpc>
                <a:spcPct val="90000"/>
              </a:lnSpc>
              <a:defRPr sz="5000">
                <a:solidFill>
                  <a:schemeClr val="bg2"/>
                </a:solidFill>
              </a:defRPr>
            </a:lvl1pPr>
          </a:lstStyle>
          <a:p>
            <a:r>
              <a:rPr lang="en-US" dirty="0"/>
              <a:t>Presentation Title</a:t>
            </a:r>
            <a:endParaRPr dirty="0"/>
          </a:p>
        </p:txBody>
      </p:sp>
      <p:sp>
        <p:nvSpPr>
          <p:cNvPr id="3" name="Subtitle" descr="Presentation Subtitle&#10;"/>
          <p:cNvSpPr>
            <a:spLocks noGrp="1"/>
          </p:cNvSpPr>
          <p:nvPr>
            <p:ph type="subTitle" idx="1" hasCustomPrompt="1"/>
          </p:nvPr>
        </p:nvSpPr>
        <p:spPr>
          <a:xfrm>
            <a:off x="723900" y="5021982"/>
            <a:ext cx="5730875"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Tree>
    <p:extLst>
      <p:ext uri="{BB962C8B-B14F-4D97-AF65-F5344CB8AC3E}">
        <p14:creationId xmlns:p14="http://schemas.microsoft.com/office/powerpoint/2010/main" val="94999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5" name="Table Placeholder 4" descr="Table Placeholder">
            <a:extLst>
              <a:ext uri="{FF2B5EF4-FFF2-40B4-BE49-F238E27FC236}">
                <a16:creationId xmlns:a16="http://schemas.microsoft.com/office/drawing/2014/main" id="{D2E2A7A3-8339-46A1-91FC-E5CEBE49D885}"/>
              </a:ext>
            </a:extLst>
          </p:cNvPr>
          <p:cNvSpPr>
            <a:spLocks noGrp="1"/>
          </p:cNvSpPr>
          <p:nvPr>
            <p:ph type="tbl" sz="quarter" idx="10" hasCustomPrompt="1"/>
          </p:nvPr>
        </p:nvSpPr>
        <p:spPr>
          <a:xfrm>
            <a:off x="730250" y="1916114"/>
            <a:ext cx="10737850" cy="4068762"/>
          </a:xfrm>
          <a:solidFill>
            <a:schemeClr val="tx1">
              <a:lumMod val="85000"/>
            </a:schemeClr>
          </a:solidFill>
        </p:spPr>
        <p:txBody>
          <a:bodyPr/>
          <a:lstStyle>
            <a:lvl1pPr marL="0" indent="0">
              <a:buNone/>
              <a:defRPr/>
            </a:lvl1pPr>
          </a:lstStyle>
          <a:p>
            <a:r>
              <a:rPr lang="en-GB" dirty="0"/>
              <a:t>Add table</a:t>
            </a:r>
          </a:p>
        </p:txBody>
      </p:sp>
    </p:spTree>
    <p:extLst>
      <p:ext uri="{BB962C8B-B14F-4D97-AF65-F5344CB8AC3E}">
        <p14:creationId xmlns:p14="http://schemas.microsoft.com/office/powerpoint/2010/main" val="970527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hart Placeholder 2" descr="Chart Placeholder">
            <a:extLst>
              <a:ext uri="{FF2B5EF4-FFF2-40B4-BE49-F238E27FC236}">
                <a16:creationId xmlns:a16="http://schemas.microsoft.com/office/drawing/2014/main" id="{DD1700E8-F77C-4D8A-A3A0-DDA2761C8BD4}"/>
              </a:ext>
            </a:extLst>
          </p:cNvPr>
          <p:cNvSpPr>
            <a:spLocks noGrp="1"/>
          </p:cNvSpPr>
          <p:nvPr>
            <p:ph type="chart" sz="quarter" idx="10" hasCustomPrompt="1"/>
          </p:nvPr>
        </p:nvSpPr>
        <p:spPr>
          <a:xfrm>
            <a:off x="730250" y="1916114"/>
            <a:ext cx="10737850" cy="4068762"/>
          </a:xfrm>
          <a:solidFill>
            <a:schemeClr val="bg1">
              <a:lumMod val="20000"/>
              <a:lumOff val="80000"/>
            </a:schemeClr>
          </a:solidFill>
        </p:spPr>
        <p:txBody>
          <a:bodyPr/>
          <a:lstStyle>
            <a:lvl1pPr marL="0" indent="0">
              <a:buNone/>
              <a:defRPr/>
            </a:lvl1pPr>
          </a:lstStyle>
          <a:p>
            <a:r>
              <a:rPr lang="en-GB" dirty="0"/>
              <a:t>Add chart</a:t>
            </a:r>
          </a:p>
        </p:txBody>
      </p:sp>
    </p:spTree>
    <p:extLst>
      <p:ext uri="{BB962C8B-B14F-4D97-AF65-F5344CB8AC3E}">
        <p14:creationId xmlns:p14="http://schemas.microsoft.com/office/powerpoint/2010/main" val="147921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0" y="1916112"/>
            <a:ext cx="12188825" cy="4941887"/>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1213975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btitle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0" y="1916112"/>
            <a:ext cx="12188825" cy="4941887"/>
          </a:xfrm>
          <a:solidFill>
            <a:schemeClr val="tx1">
              <a:lumMod val="85000"/>
            </a:schemeClr>
          </a:solidFill>
        </p:spPr>
        <p:txBody>
          <a:bodyPr/>
          <a:lstStyle>
            <a:lvl1pPr marL="0" indent="0">
              <a:buNone/>
              <a:defRPr/>
            </a:lvl1pPr>
          </a:lstStyle>
          <a:p>
            <a:r>
              <a:rPr lang="en-GB" dirty="0"/>
              <a:t>Add picture</a:t>
            </a:r>
          </a:p>
        </p:txBody>
      </p:sp>
      <p:sp>
        <p:nvSpPr>
          <p:cNvPr id="5" name="Subtitle" descr="Subtitle&#10;">
            <a:extLst>
              <a:ext uri="{FF2B5EF4-FFF2-40B4-BE49-F238E27FC236}">
                <a16:creationId xmlns:a16="http://schemas.microsoft.com/office/drawing/2014/main" id="{7053DF7E-B2F5-4013-BA5D-1CA507C913E7}"/>
              </a:ext>
            </a:extLst>
          </p:cNvPr>
          <p:cNvSpPr>
            <a:spLocks noGrp="1"/>
          </p:cNvSpPr>
          <p:nvPr>
            <p:ph type="body" sz="quarter" idx="11"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Tree>
    <p:extLst>
      <p:ext uri="{BB962C8B-B14F-4D97-AF65-F5344CB8AC3E}">
        <p14:creationId xmlns:p14="http://schemas.microsoft.com/office/powerpoint/2010/main" val="1472858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3900" y="675776"/>
            <a:ext cx="5010150" cy="373380"/>
          </a:xfrm>
        </p:spPr>
        <p:txBody>
          <a:bodyPr/>
          <a:lstStyle>
            <a:lvl1pPr>
              <a:defRPr/>
            </a:lvl1pPr>
          </a:lstStyle>
          <a:p>
            <a:r>
              <a:rPr lang="en-US" dirty="0"/>
              <a:t>Slide Title</a:t>
            </a:r>
            <a:endParaRPr lang="en-GB" dirty="0"/>
          </a:p>
        </p:txBody>
      </p:sp>
      <p:sp>
        <p:nvSpPr>
          <p:cNvPr id="3" name="Content Placeholder" descr="Content Placeholder&#10;"/>
          <p:cNvSpPr>
            <a:spLocks noGrp="1"/>
          </p:cNvSpPr>
          <p:nvPr>
            <p:ph idx="1" hasCustomPrompt="1"/>
          </p:nvPr>
        </p:nvSpPr>
        <p:spPr>
          <a:xfrm>
            <a:off x="723900" y="1916114"/>
            <a:ext cx="5006977"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4776" y="723900"/>
            <a:ext cx="5010150" cy="5260976"/>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3419254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ld Statement">
    <p:spTree>
      <p:nvGrpSpPr>
        <p:cNvPr id="1" name=""/>
        <p:cNvGrpSpPr/>
        <p:nvPr/>
      </p:nvGrpSpPr>
      <p:grpSpPr>
        <a:xfrm>
          <a:off x="0" y="0"/>
          <a:ext cx="0" cy="0"/>
          <a:chOff x="0" y="0"/>
          <a:chExt cx="0" cy="0"/>
        </a:xfrm>
      </p:grpSpPr>
      <p:sp>
        <p:nvSpPr>
          <p:cNvPr id="2" name="Title 1" descr="Bold Statement&#10;"/>
          <p:cNvSpPr>
            <a:spLocks noGrp="1"/>
          </p:cNvSpPr>
          <p:nvPr>
            <p:ph type="title" hasCustomPrompt="1"/>
          </p:nvPr>
        </p:nvSpPr>
        <p:spPr>
          <a:xfrm>
            <a:off x="723900" y="1916113"/>
            <a:ext cx="10744200" cy="1951037"/>
          </a:xfrm>
        </p:spPr>
        <p:txBody>
          <a:bodyPr anchor="b"/>
          <a:lstStyle>
            <a:lvl1pPr>
              <a:defRPr sz="6000" b="1"/>
            </a:lvl1pPr>
          </a:lstStyle>
          <a:p>
            <a:r>
              <a:rPr lang="en-US" dirty="0"/>
              <a:t>Bold Statement</a:t>
            </a:r>
            <a:endParaRPr dirty="0"/>
          </a:p>
        </p:txBody>
      </p:sp>
      <p:sp>
        <p:nvSpPr>
          <p:cNvPr id="6" name="Text Placeholder 5" descr="Additional Content">
            <a:extLst>
              <a:ext uri="{FF2B5EF4-FFF2-40B4-BE49-F238E27FC236}">
                <a16:creationId xmlns:a16="http://schemas.microsoft.com/office/drawing/2014/main" id="{4AB7D231-FA9B-44CD-AC11-146902774CF6}"/>
              </a:ext>
            </a:extLst>
          </p:cNvPr>
          <p:cNvSpPr>
            <a:spLocks noGrp="1"/>
          </p:cNvSpPr>
          <p:nvPr>
            <p:ph type="body" sz="quarter" idx="10" hasCustomPrompt="1"/>
          </p:nvPr>
        </p:nvSpPr>
        <p:spPr>
          <a:xfrm>
            <a:off x="723900" y="3905249"/>
            <a:ext cx="10744200" cy="1247775"/>
          </a:xfrm>
        </p:spPr>
        <p:txBody>
          <a:bodyPr/>
          <a:lstStyle>
            <a:lvl1pPr marL="0" indent="0">
              <a:buNone/>
              <a:defRPr sz="3000">
                <a:solidFill>
                  <a:schemeClr val="bg2"/>
                </a:solidFill>
              </a:defRPr>
            </a:lvl1pPr>
          </a:lstStyle>
          <a:p>
            <a:pPr lvl="0"/>
            <a:r>
              <a:rPr lang="en-US" dirty="0"/>
              <a:t>Content</a:t>
            </a:r>
            <a:endParaRPr lang="en-GB" dirty="0"/>
          </a:p>
        </p:txBody>
      </p:sp>
    </p:spTree>
    <p:extLst>
      <p:ext uri="{BB962C8B-B14F-4D97-AF65-F5344CB8AC3E}">
        <p14:creationId xmlns:p14="http://schemas.microsoft.com/office/powerpoint/2010/main" val="3237825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title and 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3" name="Content Placeholder" descr="Content Placeholder 1"/>
          <p:cNvSpPr>
            <a:spLocks noGrp="1"/>
          </p:cNvSpPr>
          <p:nvPr>
            <p:ph sz="half" idx="1" hasCustomPrompt="1"/>
          </p:nvPr>
        </p:nvSpPr>
        <p:spPr>
          <a:xfrm>
            <a:off x="730250" y="1905000"/>
            <a:ext cx="500380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descr="Content Placeholder 2&#10;"/>
          <p:cNvSpPr>
            <a:spLocks noGrp="1"/>
          </p:cNvSpPr>
          <p:nvPr>
            <p:ph sz="half" idx="2" hasCustomPrompt="1"/>
          </p:nvPr>
        </p:nvSpPr>
        <p:spPr>
          <a:xfrm>
            <a:off x="6454776" y="1905000"/>
            <a:ext cx="5013324"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43002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Placeholder 1"/>
          <p:cNvSpPr>
            <a:spLocks noGrp="1"/>
          </p:cNvSpPr>
          <p:nvPr>
            <p:ph sz="half" idx="1" hasCustomPrompt="1"/>
          </p:nvPr>
        </p:nvSpPr>
        <p:spPr>
          <a:xfrm>
            <a:off x="730250" y="1905000"/>
            <a:ext cx="500380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descr="Content Placeholder 2&#10;"/>
          <p:cNvSpPr>
            <a:spLocks noGrp="1"/>
          </p:cNvSpPr>
          <p:nvPr>
            <p:ph sz="half" idx="2" hasCustomPrompt="1"/>
          </p:nvPr>
        </p:nvSpPr>
        <p:spPr>
          <a:xfrm>
            <a:off x="6454776" y="1905000"/>
            <a:ext cx="5013324"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825340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descr="Content Placeholder 1&#10;"/>
          <p:cNvSpPr>
            <a:spLocks noGrp="1"/>
          </p:cNvSpPr>
          <p:nvPr>
            <p:ph sz="half" idx="2" hasCustomPrompt="1"/>
          </p:nvPr>
        </p:nvSpPr>
        <p:spPr>
          <a:xfrm>
            <a:off x="723900" y="2435291"/>
            <a:ext cx="5010150"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descr="Content Placeholder 2&#10;"/>
          <p:cNvSpPr>
            <a:spLocks noGrp="1"/>
          </p:cNvSpPr>
          <p:nvPr>
            <p:ph sz="quarter" idx="4" hasCustomPrompt="1"/>
          </p:nvPr>
        </p:nvSpPr>
        <p:spPr>
          <a:xfrm>
            <a:off x="6454774" y="2435290"/>
            <a:ext cx="5013325"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4208419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title and 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descr="Content Placeholder 1&#10;"/>
          <p:cNvSpPr>
            <a:spLocks noGrp="1"/>
          </p:cNvSpPr>
          <p:nvPr>
            <p:ph sz="half" idx="2" hasCustomPrompt="1"/>
          </p:nvPr>
        </p:nvSpPr>
        <p:spPr>
          <a:xfrm>
            <a:off x="723900" y="2435291"/>
            <a:ext cx="5010150"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descr="Content Placeholder 2&#10;"/>
          <p:cNvSpPr>
            <a:spLocks noGrp="1"/>
          </p:cNvSpPr>
          <p:nvPr>
            <p:ph sz="quarter" idx="4" hasCustomPrompt="1"/>
          </p:nvPr>
        </p:nvSpPr>
        <p:spPr>
          <a:xfrm>
            <a:off x="6454774" y="2435290"/>
            <a:ext cx="5013325"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Tree>
    <p:extLst>
      <p:ext uri="{BB962C8B-B14F-4D97-AF65-F5344CB8AC3E}">
        <p14:creationId xmlns:p14="http://schemas.microsoft.com/office/powerpoint/2010/main" val="178812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
          <p:cNvSpPr>
            <a:spLocks noGrp="1"/>
          </p:cNvSpPr>
          <p:nvPr>
            <p:ph type="ctrTitle" hasCustomPrompt="1"/>
          </p:nvPr>
        </p:nvSpPr>
        <p:spPr>
          <a:xfrm>
            <a:off x="723900" y="1916112"/>
            <a:ext cx="5730875" cy="2319405"/>
          </a:xfrm>
        </p:spPr>
        <p:txBody>
          <a:bodyPr anchor="b">
            <a:noAutofit/>
          </a:bodyPr>
          <a:lstStyle>
            <a:lvl1pPr>
              <a:lnSpc>
                <a:spcPct val="90000"/>
              </a:lnSpc>
              <a:spcBef>
                <a:spcPts val="0"/>
              </a:spcBef>
              <a:defRPr sz="5000">
                <a:solidFill>
                  <a:schemeClr val="bg2"/>
                </a:solidFill>
              </a:defRPr>
            </a:lvl1pPr>
          </a:lstStyle>
          <a:p>
            <a:r>
              <a:rPr lang="en-US" dirty="0"/>
              <a:t>Presentation Title</a:t>
            </a:r>
            <a:endParaRPr dirty="0"/>
          </a:p>
        </p:txBody>
      </p:sp>
      <p:sp>
        <p:nvSpPr>
          <p:cNvPr id="3" name="Subtitle" descr="Presentation Subtitle&#10;"/>
          <p:cNvSpPr>
            <a:spLocks noGrp="1"/>
          </p:cNvSpPr>
          <p:nvPr>
            <p:ph type="subTitle" idx="1" hasCustomPrompt="1"/>
          </p:nvPr>
        </p:nvSpPr>
        <p:spPr>
          <a:xfrm>
            <a:off x="723900" y="5021982"/>
            <a:ext cx="5730875"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Tree>
    <p:extLst>
      <p:ext uri="{BB962C8B-B14F-4D97-AF65-F5344CB8AC3E}">
        <p14:creationId xmlns:p14="http://schemas.microsoft.com/office/powerpoint/2010/main" val="1607963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0" y="1382286"/>
            <a:ext cx="12188825"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Content Slides (Text Only)</a:t>
            </a:r>
          </a:p>
        </p:txBody>
      </p:sp>
    </p:spTree>
    <p:extLst>
      <p:ext uri="{BB962C8B-B14F-4D97-AF65-F5344CB8AC3E}">
        <p14:creationId xmlns:p14="http://schemas.microsoft.com/office/powerpoint/2010/main" val="981609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ment &amp; Content Text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3901" y="675776"/>
            <a:ext cx="5010150"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4413" y="675774"/>
            <a:ext cx="5373687" cy="876799"/>
          </a:xfrm>
        </p:spPr>
        <p:txBody>
          <a:bodyPr/>
          <a:lstStyle>
            <a:lvl1pPr marL="0" indent="0">
              <a:buNone/>
              <a:defRPr sz="2200" b="1">
                <a:solidFill>
                  <a:schemeClr val="accent2"/>
                </a:solidFill>
              </a:defRPr>
            </a:lvl1pPr>
          </a:lstStyle>
          <a:p>
            <a:pPr lvl="0"/>
            <a:r>
              <a:rPr lang="en-US" dirty="0"/>
              <a:t>Comment box</a:t>
            </a:r>
            <a:endParaRPr lang="en-GB" dirty="0"/>
          </a:p>
        </p:txBody>
      </p:sp>
      <p:sp>
        <p:nvSpPr>
          <p:cNvPr id="5" name="Text Placeholder 4" descr="Tex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3901" y="1916112"/>
            <a:ext cx="10744199" cy="4068763"/>
          </a:xfrm>
        </p:spPr>
        <p:txBody>
          <a:bodyPr/>
          <a:lstStyle>
            <a:lvl1pPr marL="0" indent="0">
              <a:lnSpc>
                <a:spcPct val="120000"/>
              </a:lnSpc>
              <a:spcAft>
                <a:spcPts val="600"/>
              </a:spcAft>
              <a:buNone/>
              <a:defRPr/>
            </a:lvl1pPr>
            <a:lvl2pPr marL="0" indent="0">
              <a:lnSpc>
                <a:spcPct val="110000"/>
              </a:lnSpc>
              <a:spcAft>
                <a:spcPts val="600"/>
              </a:spcAft>
              <a:buNone/>
              <a:defRPr/>
            </a:lvl2pPr>
            <a:lvl3pPr marL="0" indent="0">
              <a:lnSpc>
                <a:spcPct val="110000"/>
              </a:lnSpc>
              <a:spcAft>
                <a:spcPts val="600"/>
              </a:spcAft>
              <a:buNone/>
              <a:defRPr/>
            </a:lvl3pPr>
            <a:lvl4pPr marL="0" indent="0">
              <a:lnSpc>
                <a:spcPct val="110000"/>
              </a:lnSpc>
              <a:spcAft>
                <a:spcPts val="600"/>
              </a:spcAft>
              <a:buNone/>
              <a:defRPr/>
            </a:lvl4pPr>
            <a:lvl5pPr marL="0" indent="0">
              <a:lnSpc>
                <a:spcPct val="110000"/>
              </a:lnSpc>
              <a:spcAft>
                <a:spcPts val="600"/>
              </a:spcAft>
              <a:buNone/>
              <a:defRPr/>
            </a:lvl5pPr>
          </a:lstStyle>
          <a:p>
            <a:pPr lvl="0"/>
            <a:r>
              <a:rPr lang="en-US" dirty="0"/>
              <a:t>Body copy</a:t>
            </a:r>
            <a:endParaRPr lang="en-GB" dirty="0"/>
          </a:p>
        </p:txBody>
      </p:sp>
    </p:spTree>
    <p:extLst>
      <p:ext uri="{BB962C8B-B14F-4D97-AF65-F5344CB8AC3E}">
        <p14:creationId xmlns:p14="http://schemas.microsoft.com/office/powerpoint/2010/main" val="2906340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and Content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4" name="Content placeholder" descr="Tex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3900" y="1916114"/>
            <a:ext cx="1074420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3946921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5" name="Content placeholder" descr="Content Placeholder&#10;">
            <a:extLst>
              <a:ext uri="{FF2B5EF4-FFF2-40B4-BE49-F238E27FC236}">
                <a16:creationId xmlns:a16="http://schemas.microsoft.com/office/drawing/2014/main" id="{815D66EC-DEC5-4A30-BF42-F752F345BA63}"/>
              </a:ext>
            </a:extLst>
          </p:cNvPr>
          <p:cNvSpPr>
            <a:spLocks noGrp="1"/>
          </p:cNvSpPr>
          <p:nvPr>
            <p:ph idx="1" hasCustomPrompt="1"/>
          </p:nvPr>
        </p:nvSpPr>
        <p:spPr>
          <a:xfrm>
            <a:off x="723900" y="1916114"/>
            <a:ext cx="1074420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969124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and Picture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3900" y="675776"/>
            <a:ext cx="5010150" cy="373380"/>
          </a:xfrm>
        </p:spPr>
        <p:txBody>
          <a:bodyPr/>
          <a:lstStyle>
            <a:lvl1pPr>
              <a:defRPr/>
            </a:lvl1pPr>
          </a:lstStyle>
          <a:p>
            <a:r>
              <a:rPr lang="en-US" dirty="0"/>
              <a:t>Slide Title</a:t>
            </a:r>
            <a:endParaRPr lang="en-GB"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4776" y="723900"/>
            <a:ext cx="5010150" cy="5260976"/>
          </a:xfrm>
          <a:solidFill>
            <a:schemeClr val="tx1">
              <a:lumMod val="85000"/>
            </a:schemeClr>
          </a:solidFill>
        </p:spPr>
        <p:txBody>
          <a:bodyPr/>
          <a:lstStyle>
            <a:lvl1pPr marL="0" indent="0">
              <a:buNone/>
              <a:defRPr/>
            </a:lvl1pPr>
          </a:lstStyle>
          <a:p>
            <a:r>
              <a:rPr lang="en-GB" dirty="0"/>
              <a:t>Add picture</a:t>
            </a:r>
          </a:p>
        </p:txBody>
      </p:sp>
      <p:sp>
        <p:nvSpPr>
          <p:cNvPr id="5" name="Content placeholder" descr="Content Placeholder">
            <a:extLst>
              <a:ext uri="{FF2B5EF4-FFF2-40B4-BE49-F238E27FC236}">
                <a16:creationId xmlns:a16="http://schemas.microsoft.com/office/drawing/2014/main" id="{9E79150B-FB83-41F2-8652-BE8B674282C8}"/>
              </a:ext>
            </a:extLst>
          </p:cNvPr>
          <p:cNvSpPr>
            <a:spLocks noGrp="1"/>
          </p:cNvSpPr>
          <p:nvPr>
            <p:ph idx="1" hasCustomPrompt="1"/>
          </p:nvPr>
        </p:nvSpPr>
        <p:spPr>
          <a:xfrm>
            <a:off x="723900" y="1916114"/>
            <a:ext cx="5010149"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30515254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title and 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7" name="Content placeholder" descr="Content Placeholder 1&#10;">
            <a:extLst>
              <a:ext uri="{FF2B5EF4-FFF2-40B4-BE49-F238E27FC236}">
                <a16:creationId xmlns:a16="http://schemas.microsoft.com/office/drawing/2014/main" id="{D1469A39-741F-4917-8D7C-21DA0715A715}"/>
              </a:ext>
            </a:extLst>
          </p:cNvPr>
          <p:cNvSpPr>
            <a:spLocks noGrp="1"/>
          </p:cNvSpPr>
          <p:nvPr>
            <p:ph idx="1" hasCustomPrompt="1"/>
          </p:nvPr>
        </p:nvSpPr>
        <p:spPr>
          <a:xfrm>
            <a:off x="723900"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8" name="Content placeholder" descr="Content Placeholder 2&#10;">
            <a:extLst>
              <a:ext uri="{FF2B5EF4-FFF2-40B4-BE49-F238E27FC236}">
                <a16:creationId xmlns:a16="http://schemas.microsoft.com/office/drawing/2014/main" id="{2B668054-5E8D-4925-9642-1F64E75D6BBF}"/>
              </a:ext>
            </a:extLst>
          </p:cNvPr>
          <p:cNvSpPr>
            <a:spLocks noGrp="1"/>
          </p:cNvSpPr>
          <p:nvPr>
            <p:ph idx="11" hasCustomPrompt="1"/>
          </p:nvPr>
        </p:nvSpPr>
        <p:spPr>
          <a:xfrm>
            <a:off x="6454775"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20367845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Content placeholder" descr="Content Placeholder 1&#10;">
            <a:extLst>
              <a:ext uri="{FF2B5EF4-FFF2-40B4-BE49-F238E27FC236}">
                <a16:creationId xmlns:a16="http://schemas.microsoft.com/office/drawing/2014/main" id="{2500CC9D-2588-4F63-8F41-63780F460409}"/>
              </a:ext>
            </a:extLst>
          </p:cNvPr>
          <p:cNvSpPr>
            <a:spLocks noGrp="1"/>
          </p:cNvSpPr>
          <p:nvPr>
            <p:ph idx="1" hasCustomPrompt="1"/>
          </p:nvPr>
        </p:nvSpPr>
        <p:spPr>
          <a:xfrm>
            <a:off x="723900"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7" name="Content placeholder" descr="Content Placeholder 2&#10;">
            <a:extLst>
              <a:ext uri="{FF2B5EF4-FFF2-40B4-BE49-F238E27FC236}">
                <a16:creationId xmlns:a16="http://schemas.microsoft.com/office/drawing/2014/main" id="{B5B4E6AE-71F2-42FE-827B-F5B9F0694DE1}"/>
              </a:ext>
            </a:extLst>
          </p:cNvPr>
          <p:cNvSpPr>
            <a:spLocks noGrp="1"/>
          </p:cNvSpPr>
          <p:nvPr>
            <p:ph idx="11" hasCustomPrompt="1"/>
          </p:nvPr>
        </p:nvSpPr>
        <p:spPr>
          <a:xfrm>
            <a:off x="6454775"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35461518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 with Titles Text Only">
    <p:spTree>
      <p:nvGrpSpPr>
        <p:cNvPr id="1" name=""/>
        <p:cNvGrpSpPr/>
        <p:nvPr/>
      </p:nvGrpSpPr>
      <p:grpSpPr>
        <a:xfrm>
          <a:off x="0" y="0"/>
          <a:ext cx="0" cy="0"/>
          <a:chOff x="0" y="0"/>
          <a:chExt cx="0" cy="0"/>
        </a:xfrm>
      </p:grpSpPr>
      <p:sp>
        <p:nvSpPr>
          <p:cNvPr id="8" name="Content placeholder" descr="Content placeholder 1&#10;">
            <a:extLst>
              <a:ext uri="{FF2B5EF4-FFF2-40B4-BE49-F238E27FC236}">
                <a16:creationId xmlns:a16="http://schemas.microsoft.com/office/drawing/2014/main" id="{2F09B7A3-99DA-4E51-8C3F-FF21E87D39CF}"/>
              </a:ext>
            </a:extLst>
          </p:cNvPr>
          <p:cNvSpPr>
            <a:spLocks noGrp="1"/>
          </p:cNvSpPr>
          <p:nvPr>
            <p:ph idx="10" hasCustomPrompt="1"/>
          </p:nvPr>
        </p:nvSpPr>
        <p:spPr>
          <a:xfrm>
            <a:off x="723900"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9" name="Content placeholder" descr="Content Placeholder 2&#10;">
            <a:extLst>
              <a:ext uri="{FF2B5EF4-FFF2-40B4-BE49-F238E27FC236}">
                <a16:creationId xmlns:a16="http://schemas.microsoft.com/office/drawing/2014/main" id="{466CC21B-A807-410C-9860-1F5A8C41D518}"/>
              </a:ext>
            </a:extLst>
          </p:cNvPr>
          <p:cNvSpPr>
            <a:spLocks noGrp="1"/>
          </p:cNvSpPr>
          <p:nvPr>
            <p:ph idx="11" hasCustomPrompt="1"/>
          </p:nvPr>
        </p:nvSpPr>
        <p:spPr>
          <a:xfrm>
            <a:off x="6454775"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5604779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btitle, 2 Content with Titles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11" name="Content placeholder" descr="Content Placeholder 1&#10;">
            <a:extLst>
              <a:ext uri="{FF2B5EF4-FFF2-40B4-BE49-F238E27FC236}">
                <a16:creationId xmlns:a16="http://schemas.microsoft.com/office/drawing/2014/main" id="{7E0DB8AC-8586-45D4-BE22-01411C96A32A}"/>
              </a:ext>
            </a:extLst>
          </p:cNvPr>
          <p:cNvSpPr>
            <a:spLocks noGrp="1"/>
          </p:cNvSpPr>
          <p:nvPr>
            <p:ph idx="11" hasCustomPrompt="1"/>
          </p:nvPr>
        </p:nvSpPr>
        <p:spPr>
          <a:xfrm>
            <a:off x="723900"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12" name="Content placeholder" descr="Content Placeholder 2&#10;">
            <a:extLst>
              <a:ext uri="{FF2B5EF4-FFF2-40B4-BE49-F238E27FC236}">
                <a16:creationId xmlns:a16="http://schemas.microsoft.com/office/drawing/2014/main" id="{3DF5AF15-C919-4856-A1A6-950AB21215A5}"/>
              </a:ext>
            </a:extLst>
          </p:cNvPr>
          <p:cNvSpPr>
            <a:spLocks noGrp="1"/>
          </p:cNvSpPr>
          <p:nvPr>
            <p:ph idx="12" hasCustomPrompt="1"/>
          </p:nvPr>
        </p:nvSpPr>
        <p:spPr>
          <a:xfrm>
            <a:off x="6454775"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11818641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444" y="1382286"/>
            <a:ext cx="8455937"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Closing</a:t>
            </a:r>
          </a:p>
          <a:p>
            <a:pPr algn="ctr"/>
            <a:r>
              <a:rPr lang="en-GB" sz="13000" dirty="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1092485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3">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black">
          <a:xfrm>
            <a:off x="723900" y="1916112"/>
            <a:ext cx="5730875" cy="2319405"/>
          </a:xfrm>
        </p:spPr>
        <p:txBody>
          <a:bodyPr anchor="b">
            <a:noAutofit/>
          </a:bodyPr>
          <a:lstStyle>
            <a:lvl1pPr>
              <a:lnSpc>
                <a:spcPct val="90000"/>
              </a:lnSpc>
              <a:spcBef>
                <a:spcPts val="0"/>
              </a:spcBef>
              <a:defRPr sz="5000">
                <a:solidFill>
                  <a:schemeClr val="tx1"/>
                </a:solidFill>
              </a:defRPr>
            </a:lvl1pPr>
          </a:lstStyle>
          <a:p>
            <a:r>
              <a:rPr lang="en-US" dirty="0"/>
              <a:t>Presentation Title</a:t>
            </a:r>
            <a:endParaRPr dirty="0"/>
          </a:p>
        </p:txBody>
      </p:sp>
      <p:sp>
        <p:nvSpPr>
          <p:cNvPr id="3" name="Subtitle" descr="Presentation Subtitle&#10;"/>
          <p:cNvSpPr>
            <a:spLocks noGrp="1"/>
          </p:cNvSpPr>
          <p:nvPr>
            <p:ph type="subTitle" idx="1" hasCustomPrompt="1"/>
          </p:nvPr>
        </p:nvSpPr>
        <p:spPr bwMode="black">
          <a:xfrm>
            <a:off x="723900" y="5021982"/>
            <a:ext cx="5730875"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Tree>
    <p:extLst>
      <p:ext uri="{BB962C8B-B14F-4D97-AF65-F5344CB8AC3E}">
        <p14:creationId xmlns:p14="http://schemas.microsoft.com/office/powerpoint/2010/main" val="17746496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_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descr="Closing Text">
            <a:extLst>
              <a:ext uri="{FF2B5EF4-FFF2-40B4-BE49-F238E27FC236}">
                <a16:creationId xmlns:a16="http://schemas.microsoft.com/office/drawing/2014/main" id="{E85F9899-BFD1-4807-8708-1E812259E5CA}"/>
              </a:ext>
            </a:extLst>
          </p:cNvPr>
          <p:cNvSpPr>
            <a:spLocks noGrp="1"/>
          </p:cNvSpPr>
          <p:nvPr>
            <p:ph type="ctrTitle" hasCustomPrompt="1"/>
          </p:nvPr>
        </p:nvSpPr>
        <p:spPr bwMode="black">
          <a:xfrm>
            <a:off x="730250" y="1761425"/>
            <a:ext cx="5730875" cy="1819576"/>
          </a:xfrm>
        </p:spPr>
        <p:txBody>
          <a:bodyPr anchor="b">
            <a:noAutofit/>
          </a:bodyPr>
          <a:lstStyle>
            <a:lvl1pPr>
              <a:lnSpc>
                <a:spcPct val="90000"/>
              </a:lnSpc>
              <a:defRPr sz="6000">
                <a:solidFill>
                  <a:schemeClr val="tx1"/>
                </a:solidFill>
              </a:defRPr>
            </a:lvl1pPr>
          </a:lstStyle>
          <a:p>
            <a:r>
              <a:rPr lang="en-US" dirty="0"/>
              <a:t>Closing Text</a:t>
            </a:r>
            <a:endParaRPr dirty="0"/>
          </a:p>
        </p:txBody>
      </p:sp>
      <p:sp>
        <p:nvSpPr>
          <p:cNvPr id="9" name="Subtitle" descr="Your name and contact details&#10;">
            <a:extLst>
              <a:ext uri="{FF2B5EF4-FFF2-40B4-BE49-F238E27FC236}">
                <a16:creationId xmlns:a16="http://schemas.microsoft.com/office/drawing/2014/main" id="{B7528459-641F-484E-9624-0D60B00D9D90}"/>
              </a:ext>
            </a:extLst>
          </p:cNvPr>
          <p:cNvSpPr>
            <a:spLocks noGrp="1"/>
          </p:cNvSpPr>
          <p:nvPr>
            <p:ph type="subTitle" idx="1" hasCustomPrompt="1"/>
          </p:nvPr>
        </p:nvSpPr>
        <p:spPr bwMode="black">
          <a:xfrm>
            <a:off x="730250" y="4184585"/>
            <a:ext cx="5730875"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a:t>
            </a:r>
            <a:endParaRPr dirty="0"/>
          </a:p>
        </p:txBody>
      </p:sp>
    </p:spTree>
    <p:extLst>
      <p:ext uri="{BB962C8B-B14F-4D97-AF65-F5344CB8AC3E}">
        <p14:creationId xmlns:p14="http://schemas.microsoft.com/office/powerpoint/2010/main" val="2172652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Closing_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250" y="1761425"/>
            <a:ext cx="5730875" cy="1819576"/>
          </a:xfrm>
        </p:spPr>
        <p:txBody>
          <a:bodyPr anchor="b">
            <a:noAutofit/>
          </a:bodyPr>
          <a:lstStyle>
            <a:lvl1pPr>
              <a:lnSpc>
                <a:spcPct val="90000"/>
              </a:lnSpc>
              <a:defRPr sz="6000">
                <a:solidFill>
                  <a:schemeClr val="tx1"/>
                </a:solidFill>
              </a:defRPr>
            </a:lvl1pPr>
          </a:lstStyle>
          <a:p>
            <a:r>
              <a:rPr lang="en-US" dirty="0"/>
              <a:t>Closing Text</a:t>
            </a:r>
            <a:endParaRPr dirty="0"/>
          </a:p>
        </p:txBody>
      </p:sp>
      <p:sp>
        <p:nvSpPr>
          <p:cNvPr id="3" name="Subtitle" descr="Your name and contact details&#10;"/>
          <p:cNvSpPr>
            <a:spLocks noGrp="1"/>
          </p:cNvSpPr>
          <p:nvPr>
            <p:ph type="subTitle" idx="1" hasCustomPrompt="1"/>
          </p:nvPr>
        </p:nvSpPr>
        <p:spPr bwMode="black">
          <a:xfrm>
            <a:off x="730250" y="4184585"/>
            <a:ext cx="5730875"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a:t>
            </a:r>
            <a:endParaRPr dirty="0"/>
          </a:p>
        </p:txBody>
      </p:sp>
    </p:spTree>
    <p:extLst>
      <p:ext uri="{BB962C8B-B14F-4D97-AF65-F5344CB8AC3E}">
        <p14:creationId xmlns:p14="http://schemas.microsoft.com/office/powerpoint/2010/main" val="12862334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Closing_3">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250" y="1761425"/>
            <a:ext cx="5730875" cy="1819576"/>
          </a:xfrm>
        </p:spPr>
        <p:txBody>
          <a:bodyPr anchor="b">
            <a:noAutofit/>
          </a:bodyPr>
          <a:lstStyle>
            <a:lvl1pPr>
              <a:lnSpc>
                <a:spcPct val="90000"/>
              </a:lnSpc>
              <a:defRPr sz="6000">
                <a:solidFill>
                  <a:schemeClr val="tx1"/>
                </a:solidFill>
              </a:defRPr>
            </a:lvl1pPr>
          </a:lstStyle>
          <a:p>
            <a:r>
              <a:rPr lang="en-US" dirty="0"/>
              <a:t>Closing Text</a:t>
            </a:r>
            <a:endParaRPr dirty="0"/>
          </a:p>
        </p:txBody>
      </p:sp>
      <p:sp>
        <p:nvSpPr>
          <p:cNvPr id="3" name="Subtitle" descr="Your name and contact details&#10;&#10;"/>
          <p:cNvSpPr>
            <a:spLocks noGrp="1"/>
          </p:cNvSpPr>
          <p:nvPr>
            <p:ph type="subTitle" idx="1" hasCustomPrompt="1"/>
          </p:nvPr>
        </p:nvSpPr>
        <p:spPr bwMode="black">
          <a:xfrm>
            <a:off x="730250" y="4184585"/>
            <a:ext cx="5730875"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a:t>
            </a:r>
            <a:endParaRPr dirty="0"/>
          </a:p>
        </p:txBody>
      </p:sp>
    </p:spTree>
    <p:extLst>
      <p:ext uri="{BB962C8B-B14F-4D97-AF65-F5344CB8AC3E}">
        <p14:creationId xmlns:p14="http://schemas.microsoft.com/office/powerpoint/2010/main" val="3608325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_4_pictur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white">
          <a:xfrm>
            <a:off x="723901" y="1916112"/>
            <a:ext cx="4637088" cy="2319405"/>
          </a:xfrm>
        </p:spPr>
        <p:txBody>
          <a:bodyPr anchor="b">
            <a:normAutofit/>
          </a:bodyPr>
          <a:lstStyle>
            <a:lvl1pPr>
              <a:lnSpc>
                <a:spcPct val="90000"/>
              </a:lnSpc>
              <a:spcBef>
                <a:spcPts val="0"/>
              </a:spcBef>
              <a:defRPr sz="5000">
                <a:solidFill>
                  <a:schemeClr val="tx1"/>
                </a:solidFill>
              </a:defRPr>
            </a:lvl1pPr>
          </a:lstStyle>
          <a:p>
            <a:r>
              <a:rPr lang="en-US" dirty="0"/>
              <a:t>Presentation Title</a:t>
            </a:r>
            <a:endParaRPr dirty="0"/>
          </a:p>
        </p:txBody>
      </p:sp>
      <p:sp>
        <p:nvSpPr>
          <p:cNvPr id="3" name="Subtitle" descr="Presentation Subtitle"/>
          <p:cNvSpPr>
            <a:spLocks noGrp="1"/>
          </p:cNvSpPr>
          <p:nvPr>
            <p:ph type="subTitle" idx="1" hasCustomPrompt="1"/>
          </p:nvPr>
        </p:nvSpPr>
        <p:spPr bwMode="white">
          <a:xfrm>
            <a:off x="723901" y="5021982"/>
            <a:ext cx="4637088" cy="962894"/>
          </a:xfrm>
        </p:spPr>
        <p:txBody>
          <a:bodyPr>
            <a:norm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
        <p:nvSpPr>
          <p:cNvPr id="5" name="Picture Placeholder" descr="Picture Placeholder&#10;">
            <a:extLst>
              <a:ext uri="{FF2B5EF4-FFF2-40B4-BE49-F238E27FC236}">
                <a16:creationId xmlns:a16="http://schemas.microsoft.com/office/drawing/2014/main" id="{D2819E0F-3F31-401A-8C7B-BDAAF33EF2B2}"/>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3142657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_5_pictur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3901" y="1916112"/>
            <a:ext cx="4637088" cy="2319405"/>
          </a:xfrm>
        </p:spPr>
        <p:txBody>
          <a:bodyPr anchor="b">
            <a:noAutofit/>
          </a:bodyPr>
          <a:lstStyle>
            <a:lvl1pPr>
              <a:lnSpc>
                <a:spcPct val="90000"/>
              </a:lnSpc>
              <a:spcBef>
                <a:spcPts val="0"/>
              </a:spcBef>
              <a:defRPr sz="5000">
                <a:solidFill>
                  <a:schemeClr val="tx1"/>
                </a:solidFill>
              </a:defRPr>
            </a:lvl1pPr>
          </a:lstStyle>
          <a:p>
            <a:r>
              <a:rPr lang="en-US" dirty="0"/>
              <a:t>Presentation Title</a:t>
            </a:r>
            <a:endParaRPr dirty="0"/>
          </a:p>
        </p:txBody>
      </p:sp>
      <p:sp>
        <p:nvSpPr>
          <p:cNvPr id="3" name="Subtitle" descr="Presentation Subtitle"/>
          <p:cNvSpPr>
            <a:spLocks noGrp="1"/>
          </p:cNvSpPr>
          <p:nvPr>
            <p:ph type="subTitle" idx="1" hasCustomPrompt="1"/>
          </p:nvPr>
        </p:nvSpPr>
        <p:spPr>
          <a:xfrm>
            <a:off x="723901" y="5021982"/>
            <a:ext cx="4637088" cy="96289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
        <p:nvSpPr>
          <p:cNvPr id="5" name="Picture Placeholder" descr="Picture Placeholder&#10;">
            <a:extLst>
              <a:ext uri="{FF2B5EF4-FFF2-40B4-BE49-F238E27FC236}">
                <a16:creationId xmlns:a16="http://schemas.microsoft.com/office/drawing/2014/main" id="{EE780411-7796-4872-9417-AED1A3C7AAF0}"/>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402062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444" y="1382286"/>
            <a:ext cx="8455937"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Section</a:t>
            </a:r>
          </a:p>
          <a:p>
            <a:pPr algn="ctr"/>
            <a:r>
              <a:rPr lang="en-GB" sz="13000" dirty="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48448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_1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3901" y="1573212"/>
            <a:ext cx="4686300" cy="2319405"/>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3" name="Subtitle" descr="Section Subtitle&#10;"/>
          <p:cNvSpPr>
            <a:spLocks noGrp="1"/>
          </p:cNvSpPr>
          <p:nvPr>
            <p:ph type="subTitle" idx="1" hasCustomPrompt="1"/>
          </p:nvPr>
        </p:nvSpPr>
        <p:spPr bwMode="white">
          <a:xfrm>
            <a:off x="723901" y="4172669"/>
            <a:ext cx="4686300" cy="1112119"/>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158847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_2_picture">
    <p:bg bwMode="invGray">
      <p:bgPr>
        <a:solidFill>
          <a:schemeClr val="accent1"/>
        </a:solidFill>
        <a:effectLst/>
      </p:bgPr>
    </p:bg>
    <p:spTree>
      <p:nvGrpSpPr>
        <p:cNvPr id="1" name=""/>
        <p:cNvGrpSpPr/>
        <p:nvPr/>
      </p:nvGrpSpPr>
      <p:grpSpPr>
        <a:xfrm>
          <a:off x="0" y="0"/>
          <a:ext cx="0" cy="0"/>
          <a:chOff x="0" y="0"/>
          <a:chExt cx="0" cy="0"/>
        </a:xfrm>
      </p:grpSpPr>
      <p:sp>
        <p:nvSpPr>
          <p:cNvPr id="2" name="Title" descr="Section Title&#10;&#10;"/>
          <p:cNvSpPr>
            <a:spLocks noGrp="1"/>
          </p:cNvSpPr>
          <p:nvPr>
            <p:ph type="ctrTitle" hasCustomPrompt="1"/>
          </p:nvPr>
        </p:nvSpPr>
        <p:spPr>
          <a:xfrm>
            <a:off x="723901" y="1573212"/>
            <a:ext cx="4686300" cy="2319405"/>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3" name="Subtitle" descr="Section Subtitle&#10;&#10;"/>
          <p:cNvSpPr>
            <a:spLocks noGrp="1"/>
          </p:cNvSpPr>
          <p:nvPr>
            <p:ph type="subTitle" idx="1" hasCustomPrompt="1"/>
          </p:nvPr>
        </p:nvSpPr>
        <p:spPr>
          <a:xfrm>
            <a:off x="723901" y="4172669"/>
            <a:ext cx="4686300" cy="1112119"/>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24915480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descr="Slide Master Title&#10;"/>
          <p:cNvSpPr>
            <a:spLocks noGrp="1"/>
          </p:cNvSpPr>
          <p:nvPr>
            <p:ph type="title"/>
          </p:nvPr>
        </p:nvSpPr>
        <p:spPr>
          <a:xfrm>
            <a:off x="723900" y="675776"/>
            <a:ext cx="10744200" cy="373380"/>
          </a:xfrm>
          <a:prstGeom prst="rect">
            <a:avLst/>
          </a:prstGeom>
        </p:spPr>
        <p:txBody>
          <a:bodyPr vert="horz" lIns="0" tIns="0" rIns="0" bIns="0" rtlCol="0" anchor="t">
            <a:noAutofit/>
          </a:bodyPr>
          <a:lstStyle/>
          <a:p>
            <a:r>
              <a:rPr lang="en-US" dirty="0"/>
              <a:t>Slide Title</a:t>
            </a:r>
            <a:endParaRPr dirty="0"/>
          </a:p>
        </p:txBody>
      </p:sp>
      <p:sp>
        <p:nvSpPr>
          <p:cNvPr id="3" name="Text Placeholder 2" descr="Slide Master Text Box&#10;"/>
          <p:cNvSpPr>
            <a:spLocks noGrp="1"/>
          </p:cNvSpPr>
          <p:nvPr>
            <p:ph type="body" idx="1"/>
          </p:nvPr>
        </p:nvSpPr>
        <p:spPr>
          <a:xfrm>
            <a:off x="723900" y="1916114"/>
            <a:ext cx="10744200" cy="4068762"/>
          </a:xfrm>
          <a:prstGeom prst="rect">
            <a:avLst/>
          </a:prstGeom>
        </p:spPr>
        <p:txBody>
          <a:bodyPr vert="horz" lIns="0" tIns="0" rIns="0" bIns="0" rtlCol="0">
            <a:noAutofit/>
          </a:body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cxnSp>
        <p:nvCxnSpPr>
          <p:cNvPr id="11" name="Straight Connector 10">
            <a:extLst>
              <a:ext uri="{FF2B5EF4-FFF2-40B4-BE49-F238E27FC236}">
                <a16:creationId xmlns:a16="http://schemas.microsoft.com/office/drawing/2014/main" id="{678C7EBF-C146-4D1D-B132-4A0EAD955F02}"/>
              </a:ext>
            </a:extLst>
          </p:cNvPr>
          <p:cNvCxnSpPr>
            <a:cxnSpLocks/>
          </p:cNvCxnSpPr>
          <p:nvPr userDrawn="1"/>
        </p:nvCxnSpPr>
        <p:spPr>
          <a:xfrm>
            <a:off x="723900" y="6352753"/>
            <a:ext cx="10744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079954-F448-40DD-9A41-5A6C6EA476A6}"/>
              </a:ext>
            </a:extLst>
          </p:cNvPr>
          <p:cNvSpPr txBox="1"/>
          <p:nvPr userDrawn="1"/>
        </p:nvSpPr>
        <p:spPr>
          <a:xfrm>
            <a:off x="723900" y="6458536"/>
            <a:ext cx="2390775" cy="246221"/>
          </a:xfrm>
          <a:prstGeom prst="rect">
            <a:avLst/>
          </a:prstGeom>
          <a:noFill/>
        </p:spPr>
        <p:txBody>
          <a:bodyPr wrap="square" lIns="0" tIns="0" rIns="0" bIns="0" rtlCol="0">
            <a:noAutofit/>
          </a:bodyPr>
          <a:lstStyle/>
          <a:p>
            <a:r>
              <a:rPr lang="en-GB" sz="1000" dirty="0">
                <a:solidFill>
                  <a:schemeClr val="bg2"/>
                </a:solidFill>
                <a:latin typeface="Georgia" panose="02040502050405020303" pitchFamily="18" charset="0"/>
              </a:rPr>
              <a:t>SyracuseUniversity</a:t>
            </a:r>
          </a:p>
        </p:txBody>
      </p:sp>
      <p:sp>
        <p:nvSpPr>
          <p:cNvPr id="14" name="TextBox 13">
            <a:extLst>
              <a:ext uri="{FF2B5EF4-FFF2-40B4-BE49-F238E27FC236}">
                <a16:creationId xmlns:a16="http://schemas.microsoft.com/office/drawing/2014/main" id="{9D2B3798-06D0-4AE6-B226-6897C12299AB}"/>
              </a:ext>
            </a:extLst>
          </p:cNvPr>
          <p:cNvSpPr txBox="1"/>
          <p:nvPr userDrawn="1"/>
        </p:nvSpPr>
        <p:spPr>
          <a:xfrm>
            <a:off x="9077325" y="6458536"/>
            <a:ext cx="2390775" cy="246221"/>
          </a:xfrm>
          <a:prstGeom prst="rect">
            <a:avLst/>
          </a:prstGeom>
          <a:noFill/>
        </p:spPr>
        <p:txBody>
          <a:bodyPr wrap="square" lIns="0" tIns="0" rIns="0" bIns="0" rtlCol="0">
            <a:noAutofit/>
          </a:bodyPr>
          <a:lstStyle/>
          <a:p>
            <a:pPr algn="r"/>
            <a:fld id="{A2266CBC-BADA-4268-8D71-8919D9DD78FA}" type="slidenum">
              <a:rPr lang="en-GB" sz="1000" smtClean="0">
                <a:solidFill>
                  <a:schemeClr val="bg2"/>
                </a:solidFill>
                <a:latin typeface="Georgia" panose="02040502050405020303" pitchFamily="18" charset="0"/>
              </a:rPr>
              <a:t>‹#›</a:t>
            </a:fld>
            <a:endParaRPr lang="en-GB" sz="1000" dirty="0">
              <a:solidFill>
                <a:schemeClr val="bg2"/>
              </a:solidFill>
              <a:latin typeface="Georgia" panose="02040502050405020303" pitchFamily="18" charset="0"/>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78" r:id="rId1"/>
    <p:sldLayoutId id="2147483649" r:id="rId2"/>
    <p:sldLayoutId id="2147483660" r:id="rId3"/>
    <p:sldLayoutId id="2147483661" r:id="rId4"/>
    <p:sldLayoutId id="2147483662" r:id="rId5"/>
    <p:sldLayoutId id="2147483663" r:id="rId6"/>
    <p:sldLayoutId id="2147483686" r:id="rId7"/>
    <p:sldLayoutId id="2147483687" r:id="rId8"/>
    <p:sldLayoutId id="2147483688" r:id="rId9"/>
    <p:sldLayoutId id="2147483689" r:id="rId10"/>
    <p:sldLayoutId id="2147483690" r:id="rId11"/>
    <p:sldLayoutId id="2147483679" r:id="rId12"/>
    <p:sldLayoutId id="2147483680" r:id="rId13"/>
    <p:sldLayoutId id="2147483654" r:id="rId14"/>
    <p:sldLayoutId id="2147483717" r:id="rId15"/>
    <p:sldLayoutId id="2147483720" r:id="rId16"/>
    <p:sldLayoutId id="2147483681" r:id="rId17"/>
    <p:sldLayoutId id="2147483682" r:id="rId18"/>
    <p:sldLayoutId id="2147483650" r:id="rId19"/>
    <p:sldLayoutId id="2147483718" r:id="rId20"/>
    <p:sldLayoutId id="2147483719" r:id="rId21"/>
    <p:sldLayoutId id="2147483693" r:id="rId22"/>
    <p:sldLayoutId id="2147483701" r:id="rId23"/>
    <p:sldLayoutId id="2147483694" r:id="rId24"/>
    <p:sldLayoutId id="2147483703" r:id="rId25"/>
    <p:sldLayoutId id="2147483683" r:id="rId26"/>
    <p:sldLayoutId id="2147483652" r:id="rId27"/>
    <p:sldLayoutId id="2147483653" r:id="rId28"/>
    <p:sldLayoutId id="2147483702" r:id="rId29"/>
    <p:sldLayoutId id="2147483700" r:id="rId30"/>
    <p:sldLayoutId id="2147483721" r:id="rId31"/>
    <p:sldLayoutId id="2147483707" r:id="rId32"/>
    <p:sldLayoutId id="2147483708" r:id="rId33"/>
    <p:sldLayoutId id="2147483711" r:id="rId34"/>
    <p:sldLayoutId id="2147483713" r:id="rId35"/>
    <p:sldLayoutId id="2147483714" r:id="rId36"/>
    <p:sldLayoutId id="2147483715" r:id="rId37"/>
    <p:sldLayoutId id="2147483716" r:id="rId38"/>
    <p:sldLayoutId id="2147483684" r:id="rId39"/>
    <p:sldLayoutId id="2147483685" r:id="rId40"/>
    <p:sldLayoutId id="2147483691" r:id="rId41"/>
    <p:sldLayoutId id="2147483692" r:id="rId42"/>
  </p:sldLayoutIdLst>
  <p:txStyles>
    <p:titleStyle>
      <a:lvl1pPr algn="l" defTabSz="914400" rtl="0" eaLnBrk="1" latinLnBrk="0" hangingPunct="1">
        <a:lnSpc>
          <a:spcPct val="90000"/>
        </a:lnSpc>
        <a:spcBef>
          <a:spcPct val="0"/>
        </a:spcBef>
        <a:buNone/>
        <a:defRPr sz="3200" kern="1200" spc="0" baseline="0">
          <a:solidFill>
            <a:schemeClr val="bg2"/>
          </a:solidFill>
          <a:latin typeface="+mj-lt"/>
          <a:ea typeface="+mj-ea"/>
          <a:cs typeface="+mj-cs"/>
        </a:defRPr>
      </a:lvl1pPr>
    </p:titleStyle>
    <p:bodyStyle>
      <a:lvl1pPr marL="223838" indent="-223838" algn="l" defTabSz="914400" rtl="0" eaLnBrk="1" latinLnBrk="0" hangingPunct="1">
        <a:lnSpc>
          <a:spcPct val="100000"/>
        </a:lnSpc>
        <a:spcBef>
          <a:spcPts val="0"/>
        </a:spcBef>
        <a:buClr>
          <a:schemeClr val="bg2"/>
        </a:buClr>
        <a:buSzPct val="100000"/>
        <a:buFont typeface="Arial" pitchFamily="34" charset="0"/>
        <a:buChar char="•"/>
        <a:defRPr sz="1800" kern="1200">
          <a:solidFill>
            <a:schemeClr val="accent1"/>
          </a:solidFill>
          <a:latin typeface="+mn-lt"/>
          <a:ea typeface="+mn-ea"/>
          <a:cs typeface="+mn-cs"/>
        </a:defRPr>
      </a:lvl1pPr>
      <a:lvl2pPr marL="463550" indent="-231775" algn="l" defTabSz="914400" rtl="0" eaLnBrk="1" latinLnBrk="0" hangingPunct="1">
        <a:lnSpc>
          <a:spcPct val="100000"/>
        </a:lnSpc>
        <a:spcBef>
          <a:spcPts val="0"/>
        </a:spcBef>
        <a:buClr>
          <a:schemeClr val="bg2"/>
        </a:buClr>
        <a:buSzPct val="100000"/>
        <a:buFont typeface="Verdana" panose="020B0604030504040204" pitchFamily="34" charset="0"/>
        <a:buChar char="−"/>
        <a:defRPr sz="1800" kern="1200">
          <a:solidFill>
            <a:schemeClr val="accent1"/>
          </a:solidFill>
          <a:latin typeface="+mn-lt"/>
          <a:ea typeface="+mn-ea"/>
          <a:cs typeface="+mn-cs"/>
        </a:defRPr>
      </a:lvl2pPr>
      <a:lvl3pPr marL="682625" indent="-219075" algn="l" defTabSz="914400" rtl="0" eaLnBrk="1" latinLnBrk="0" hangingPunct="1">
        <a:lnSpc>
          <a:spcPct val="100000"/>
        </a:lnSpc>
        <a:spcBef>
          <a:spcPts val="0"/>
        </a:spcBef>
        <a:buClr>
          <a:schemeClr val="accent1"/>
        </a:buClr>
        <a:buSzPct val="100000"/>
        <a:buFont typeface="Wingdings" panose="05000000000000000000" pitchFamily="2" charset="2"/>
        <a:buChar char="§"/>
        <a:defRPr sz="1800" kern="1200">
          <a:solidFill>
            <a:schemeClr val="accent1"/>
          </a:solidFill>
          <a:latin typeface="+mn-lt"/>
          <a:ea typeface="+mn-ea"/>
          <a:cs typeface="+mn-cs"/>
        </a:defRPr>
      </a:lvl3pPr>
      <a:lvl4pPr marL="857250" indent="-174625" algn="l" defTabSz="914400" rtl="0" eaLnBrk="1" latinLnBrk="0" hangingPunct="1">
        <a:lnSpc>
          <a:spcPct val="100000"/>
        </a:lnSpc>
        <a:spcBef>
          <a:spcPts val="0"/>
        </a:spcBef>
        <a:buClr>
          <a:schemeClr val="accent1"/>
        </a:buClr>
        <a:buSzPct val="100000"/>
        <a:buFont typeface="Verdana" panose="020B0604030504040204" pitchFamily="34" charset="0"/>
        <a:buChar char="−"/>
        <a:defRPr sz="1800" kern="1200">
          <a:solidFill>
            <a:schemeClr val="accent1"/>
          </a:solidFill>
          <a:latin typeface="+mn-lt"/>
          <a:ea typeface="+mn-ea"/>
          <a:cs typeface="+mn-cs"/>
        </a:defRPr>
      </a:lvl4pPr>
      <a:lvl5pPr marL="1030288" indent="-173038" algn="l" defTabSz="914400" rtl="0" eaLnBrk="1" latinLnBrk="0" hangingPunct="1">
        <a:lnSpc>
          <a:spcPct val="100000"/>
        </a:lnSpc>
        <a:spcBef>
          <a:spcPts val="0"/>
        </a:spcBef>
        <a:buClr>
          <a:schemeClr val="accent1"/>
        </a:buClr>
        <a:buSzPct val="100000"/>
        <a:buFont typeface="Arial" pitchFamily="34" charset="0"/>
        <a:buChar char="•"/>
        <a:defRPr sz="1800" kern="1200">
          <a:solidFill>
            <a:schemeClr val="accent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 userDrawn="1">
          <p15:clr>
            <a:srgbClr val="F26B43"/>
          </p15:clr>
        </p15:guide>
        <p15:guide id="2" orient="horz" pos="1207" userDrawn="1">
          <p15:clr>
            <a:srgbClr val="F26B43"/>
          </p15:clr>
        </p15:guide>
        <p15:guide id="3" pos="7224" userDrawn="1">
          <p15:clr>
            <a:srgbClr val="F26B43"/>
          </p15:clr>
        </p15:guide>
        <p15:guide id="4" orient="horz" pos="3770" userDrawn="1">
          <p15:clr>
            <a:srgbClr val="F26B43"/>
          </p15:clr>
        </p15:guide>
        <p15:guide id="5" orient="horz" pos="436" userDrawn="1">
          <p15:clr>
            <a:srgbClr val="F26B43"/>
          </p15:clr>
        </p15:guide>
        <p15:guide id="6" pos="3839" userDrawn="1">
          <p15:clr>
            <a:srgbClr val="F26B43"/>
          </p15:clr>
        </p15:guide>
        <p15:guide id="7" pos="3612" userDrawn="1">
          <p15:clr>
            <a:srgbClr val="F26B43"/>
          </p15:clr>
        </p15:guide>
        <p15:guide id="8" pos="40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github.com/kyleumlang/MSADS-Portfolio"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github.com/kyleumlang/MSADS-Portfolio/tree/main/IST%20687%20Applied%20Data%20Science"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github.com/kyleumlang/MSADS-Portfolio/tree/main/IST%20718%20Big%20Data%20Analytics"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github.com/kyleumlang/MSADS-Portfolio/tree/main/IST%20719%20Information%20Visualization" TargetMode="Externa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yleumlang/MSADS-Portfolio/tree/main/IST%20659%20Database%20Management" TargetMode="External"/><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Presentation Title">
            <a:extLst>
              <a:ext uri="{FF2B5EF4-FFF2-40B4-BE49-F238E27FC236}">
                <a16:creationId xmlns:a16="http://schemas.microsoft.com/office/drawing/2014/main" id="{24DBA3A7-62F6-4DF4-9B24-8ACD2186E051}"/>
              </a:ext>
            </a:extLst>
          </p:cNvPr>
          <p:cNvSpPr>
            <a:spLocks noGrp="1"/>
          </p:cNvSpPr>
          <p:nvPr>
            <p:ph type="ctrTitle"/>
          </p:nvPr>
        </p:nvSpPr>
        <p:spPr/>
        <p:txBody>
          <a:bodyPr anchor="t"/>
          <a:lstStyle/>
          <a:p>
            <a:r>
              <a:rPr lang="en-US" sz="4000" dirty="0"/>
              <a:t>Master of Science</a:t>
            </a:r>
            <a:br>
              <a:rPr lang="en-US" dirty="0"/>
            </a:br>
            <a:r>
              <a:rPr lang="en-US" sz="3000" dirty="0"/>
              <a:t>Applied Data Science</a:t>
            </a:r>
            <a:br>
              <a:rPr lang="en-US" sz="3000" dirty="0"/>
            </a:br>
            <a:br>
              <a:rPr lang="en-US" sz="3000" dirty="0"/>
            </a:br>
            <a:br>
              <a:rPr lang="en-US" sz="3000" dirty="0"/>
            </a:br>
            <a:r>
              <a:rPr lang="en-US" sz="3000" dirty="0"/>
              <a:t>Portfolio Milestone</a:t>
            </a:r>
            <a:endParaRPr lang="en-US" sz="3000" dirty="0">
              <a:solidFill>
                <a:schemeClr val="accent1"/>
              </a:solidFill>
            </a:endParaRPr>
          </a:p>
        </p:txBody>
      </p:sp>
      <p:sp>
        <p:nvSpPr>
          <p:cNvPr id="3" name="Subtitle" descr="Presentation Subtitle">
            <a:extLst>
              <a:ext uri="{FF2B5EF4-FFF2-40B4-BE49-F238E27FC236}">
                <a16:creationId xmlns:a16="http://schemas.microsoft.com/office/drawing/2014/main" id="{1C29E4A6-70FB-49A2-8C60-DC1DA4C38A2B}"/>
              </a:ext>
            </a:extLst>
          </p:cNvPr>
          <p:cNvSpPr>
            <a:spLocks noGrp="1"/>
          </p:cNvSpPr>
          <p:nvPr>
            <p:ph type="subTitle" idx="1"/>
          </p:nvPr>
        </p:nvSpPr>
        <p:spPr>
          <a:xfrm>
            <a:off x="723901" y="5608393"/>
            <a:ext cx="5225078" cy="1170096"/>
          </a:xfrm>
        </p:spPr>
        <p:txBody>
          <a:bodyPr/>
          <a:lstStyle/>
          <a:p>
            <a:r>
              <a:rPr lang="en-US" dirty="0"/>
              <a:t>Kyle Umlang</a:t>
            </a:r>
          </a:p>
          <a:p>
            <a:endParaRPr lang="en-US" sz="1000" dirty="0"/>
          </a:p>
          <a:p>
            <a:r>
              <a:rPr lang="en-US" sz="1000" dirty="0"/>
              <a:t>SUID 109166863</a:t>
            </a:r>
          </a:p>
          <a:p>
            <a:r>
              <a:rPr lang="en-US" sz="1000" dirty="0"/>
              <a:t>March 19, 2021</a:t>
            </a:r>
            <a:br>
              <a:rPr lang="en-US" sz="1000" dirty="0"/>
            </a:br>
            <a:r>
              <a:rPr lang="en-US" sz="1000" dirty="0">
                <a:hlinkClick r:id="rId2"/>
              </a:rPr>
              <a:t>Link to Portfolio Folder</a:t>
            </a:r>
            <a:endParaRPr lang="en-US" sz="1000" dirty="0"/>
          </a:p>
        </p:txBody>
      </p:sp>
      <p:pic>
        <p:nvPicPr>
          <p:cNvPr id="8" name="Picture Placeholder" descr="Syracuse University Quad&#10;&#10;Photo of Syracuse University Quad. The photo is taken from the roof of Link Hall looking down at the grassy quad. Hendricks Chapel, the Dome, and Crouse can be seen in the background with a blue clear sky behind them. ">
            <a:extLst>
              <a:ext uri="{FF2B5EF4-FFF2-40B4-BE49-F238E27FC236}">
                <a16:creationId xmlns:a16="http://schemas.microsoft.com/office/drawing/2014/main" id="{8BC80B71-4ADC-43EF-851E-9B29BDEA5A45}"/>
              </a:ext>
            </a:extLst>
          </p:cNvPr>
          <p:cNvPicPr>
            <a:picLocks noGrp="1" noChangeAspect="1"/>
          </p:cNvPicPr>
          <p:nvPr>
            <p:ph type="pic" sz="quarter" idx="10"/>
          </p:nvPr>
        </p:nvPicPr>
        <p:blipFill>
          <a:blip r:embed="rId3"/>
          <a:srcRect l="7458" r="7458"/>
          <a:stretch>
            <a:fillRect/>
          </a:stretch>
        </p:blipFill>
        <p:spPr/>
      </p:pic>
      <p:cxnSp>
        <p:nvCxnSpPr>
          <p:cNvPr id="5" name="Straight Connector 4">
            <a:extLst>
              <a:ext uri="{FF2B5EF4-FFF2-40B4-BE49-F238E27FC236}">
                <a16:creationId xmlns:a16="http://schemas.microsoft.com/office/drawing/2014/main" id="{A59A92BB-26A3-4944-8A3E-84B44E576B4F}"/>
              </a:ext>
            </a:extLst>
          </p:cNvPr>
          <p:cNvCxnSpPr>
            <a:cxnSpLocks/>
          </p:cNvCxnSpPr>
          <p:nvPr/>
        </p:nvCxnSpPr>
        <p:spPr>
          <a:xfrm>
            <a:off x="723901" y="6042991"/>
            <a:ext cx="5120308" cy="0"/>
          </a:xfrm>
          <a:prstGeom prst="line">
            <a:avLst/>
          </a:prstGeom>
          <a:ln w="19050">
            <a:solidFill>
              <a:schemeClr val="bg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95148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ection Title">
            <a:extLst>
              <a:ext uri="{FF2B5EF4-FFF2-40B4-BE49-F238E27FC236}">
                <a16:creationId xmlns:a16="http://schemas.microsoft.com/office/drawing/2014/main" id="{791703DF-0030-40F0-8FA0-A3FE4BEE0C56}"/>
              </a:ext>
            </a:extLst>
          </p:cNvPr>
          <p:cNvSpPr>
            <a:spLocks noGrp="1"/>
          </p:cNvSpPr>
          <p:nvPr>
            <p:ph type="ctrTitle"/>
          </p:nvPr>
        </p:nvSpPr>
        <p:spPr>
          <a:xfrm>
            <a:off x="723900" y="3914775"/>
            <a:ext cx="11610561" cy="1444692"/>
          </a:xfrm>
        </p:spPr>
        <p:txBody>
          <a:bodyPr/>
          <a:lstStyle/>
          <a:p>
            <a:r>
              <a:rPr lang="en-US" sz="4000" b="1" dirty="0"/>
              <a:t>IST 687: Applied Data Science</a:t>
            </a:r>
            <a:endParaRPr lang="en-US" sz="4000" dirty="0">
              <a:solidFill>
                <a:schemeClr val="accent1"/>
              </a:solidFill>
            </a:endParaRPr>
          </a:p>
        </p:txBody>
      </p:sp>
      <p:sp>
        <p:nvSpPr>
          <p:cNvPr id="3" name="Subtitle" descr="Section Subtitle">
            <a:extLst>
              <a:ext uri="{FF2B5EF4-FFF2-40B4-BE49-F238E27FC236}">
                <a16:creationId xmlns:a16="http://schemas.microsoft.com/office/drawing/2014/main" id="{6E0D03D4-1987-484F-9D0E-C9AA6B6A6486}"/>
              </a:ext>
            </a:extLst>
          </p:cNvPr>
          <p:cNvSpPr>
            <a:spLocks noGrp="1"/>
          </p:cNvSpPr>
          <p:nvPr>
            <p:ph type="subTitle" idx="1"/>
          </p:nvPr>
        </p:nvSpPr>
        <p:spPr>
          <a:xfrm>
            <a:off x="723900" y="5508451"/>
            <a:ext cx="8877300" cy="476424"/>
          </a:xfrm>
        </p:spPr>
        <p:txBody>
          <a:bodyPr/>
          <a:lstStyle/>
          <a:p>
            <a:r>
              <a:rPr lang="en-US" dirty="0"/>
              <a:t>Summer 2019, Final Project: College Football Blue Bloods</a:t>
            </a:r>
          </a:p>
          <a:p>
            <a:r>
              <a:rPr lang="en-US" dirty="0"/>
              <a:t>Professor Mohammed Syed</a:t>
            </a:r>
          </a:p>
        </p:txBody>
      </p:sp>
      <p:sp>
        <p:nvSpPr>
          <p:cNvPr id="18" name="Subtitle" descr="Section Subtitle">
            <a:extLst>
              <a:ext uri="{FF2B5EF4-FFF2-40B4-BE49-F238E27FC236}">
                <a16:creationId xmlns:a16="http://schemas.microsoft.com/office/drawing/2014/main" id="{8ECCE0D6-A110-E944-8170-9FA080BE8DF1}"/>
              </a:ext>
            </a:extLst>
          </p:cNvPr>
          <p:cNvSpPr txBox="1">
            <a:spLocks/>
          </p:cNvSpPr>
          <p:nvPr/>
        </p:nvSpPr>
        <p:spPr>
          <a:xfrm>
            <a:off x="723900" y="6551302"/>
            <a:ext cx="9722126" cy="19736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bg2"/>
              </a:buClr>
              <a:buSzPct val="100000"/>
              <a:buFont typeface="Arial" pitchFamily="34" charset="0"/>
              <a:buNone/>
              <a:defRPr sz="2400" kern="1200" cap="none" spc="0" baseline="0">
                <a:solidFill>
                  <a:schemeClr val="bg2"/>
                </a:solidFill>
                <a:latin typeface="+mn-lt"/>
                <a:ea typeface="+mn-ea"/>
                <a:cs typeface="+mn-cs"/>
              </a:defRPr>
            </a:lvl1pPr>
            <a:lvl2pPr marL="457200" indent="0" algn="ctr" defTabSz="914400" rtl="0" eaLnBrk="1" latinLnBrk="0" hangingPunct="1">
              <a:lnSpc>
                <a:spcPct val="100000"/>
              </a:lnSpc>
              <a:spcBef>
                <a:spcPts val="0"/>
              </a:spcBef>
              <a:buClr>
                <a:schemeClr val="bg2"/>
              </a:buClr>
              <a:buSzPct val="100000"/>
              <a:buFont typeface="Verdana" panose="020B060403050404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0"/>
              </a:spcBef>
              <a:buClr>
                <a:schemeClr val="accent1"/>
              </a:buClr>
              <a:buSzPct val="100000"/>
              <a:buFont typeface="Wingdings" panose="05000000000000000000" pitchFamily="2" charset="2"/>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0"/>
              </a:spcBef>
              <a:buClr>
                <a:schemeClr val="accent1"/>
              </a:buClr>
              <a:buSzPct val="100000"/>
              <a:buFont typeface="Verdana" panose="020B060403050404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0"/>
              </a:spcBef>
              <a:buClr>
                <a:schemeClr val="accent1"/>
              </a:buClr>
              <a:buSzPct val="100000"/>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US" sz="1000" dirty="0">
                <a:hlinkClick r:id="rId2"/>
              </a:rPr>
              <a:t>Link to Class Project</a:t>
            </a:r>
            <a:endParaRPr lang="en-US" sz="1000" dirty="0"/>
          </a:p>
        </p:txBody>
      </p:sp>
      <p:pic>
        <p:nvPicPr>
          <p:cNvPr id="21" name="Picture Placeholder 20" descr="Arrow&#10;&#10;Description automatically generated">
            <a:extLst>
              <a:ext uri="{FF2B5EF4-FFF2-40B4-BE49-F238E27FC236}">
                <a16:creationId xmlns:a16="http://schemas.microsoft.com/office/drawing/2014/main" id="{0DBDEC71-1EA9-5540-AF03-295743DA6AFE}"/>
              </a:ext>
            </a:extLst>
          </p:cNvPr>
          <p:cNvPicPr>
            <a:picLocks noGrp="1" noChangeAspect="1"/>
          </p:cNvPicPr>
          <p:nvPr>
            <p:ph type="pic" sz="quarter" idx="10"/>
          </p:nvPr>
        </p:nvPicPr>
        <p:blipFill>
          <a:blip r:embed="rId3"/>
          <a:srcRect t="23882" b="23882"/>
          <a:stretch>
            <a:fillRect/>
          </a:stretch>
        </p:blipFill>
        <p:spPr/>
      </p:pic>
    </p:spTree>
    <p:extLst>
      <p:ext uri="{BB962C8B-B14F-4D97-AF65-F5344CB8AC3E}">
        <p14:creationId xmlns:p14="http://schemas.microsoft.com/office/powerpoint/2010/main" val="2396122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with low confidence">
            <a:extLst>
              <a:ext uri="{FF2B5EF4-FFF2-40B4-BE49-F238E27FC236}">
                <a16:creationId xmlns:a16="http://schemas.microsoft.com/office/drawing/2014/main" id="{10AF3925-EC17-9646-B2F7-96F788D9D449}"/>
              </a:ext>
            </a:extLst>
          </p:cNvPr>
          <p:cNvPicPr>
            <a:picLocks noChangeAspect="1"/>
          </p:cNvPicPr>
          <p:nvPr/>
        </p:nvPicPr>
        <p:blipFill>
          <a:blip r:embed="rId2"/>
          <a:stretch>
            <a:fillRect/>
          </a:stretch>
        </p:blipFill>
        <p:spPr>
          <a:xfrm>
            <a:off x="5645426" y="1263188"/>
            <a:ext cx="5900600" cy="4636185"/>
          </a:xfrm>
          <a:prstGeom prst="rect">
            <a:avLst/>
          </a:prstGeom>
        </p:spPr>
      </p:pic>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687</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1" y="1688218"/>
            <a:ext cx="4833663" cy="4494006"/>
          </a:xfrm>
        </p:spPr>
        <p:txBody>
          <a:bodyPr/>
          <a:lstStyle/>
          <a:p>
            <a:r>
              <a:rPr lang="en-US" dirty="0"/>
              <a:t>In the Applied Data Science course, taught by Mohammed Syed, I was given weekly assignments which taught data science concepts such as applied statistics, information visualization, text mining and machine learning as well as a final project which involved choosing a real-life dataset in order to use data collection, processing, transformation, management, and analysis to answer questions stemming from that dataset. </a:t>
            </a:r>
          </a:p>
          <a:p>
            <a:endParaRPr lang="en-US" dirty="0"/>
          </a:p>
        </p:txBody>
      </p:sp>
      <p:sp>
        <p:nvSpPr>
          <p:cNvPr id="7" name="TextBox 6">
            <a:extLst>
              <a:ext uri="{FF2B5EF4-FFF2-40B4-BE49-F238E27FC236}">
                <a16:creationId xmlns:a16="http://schemas.microsoft.com/office/drawing/2014/main" id="{5581DE6C-F5BF-4849-8528-A22FDDE1DCB0}"/>
              </a:ext>
            </a:extLst>
          </p:cNvPr>
          <p:cNvSpPr txBox="1"/>
          <p:nvPr/>
        </p:nvSpPr>
        <p:spPr>
          <a:xfrm>
            <a:off x="6288223" y="5899373"/>
            <a:ext cx="4754150" cy="461665"/>
          </a:xfrm>
          <a:prstGeom prst="rect">
            <a:avLst/>
          </a:prstGeom>
          <a:noFill/>
        </p:spPr>
        <p:txBody>
          <a:bodyPr wrap="square" rtlCol="0">
            <a:spAutoFit/>
          </a:bodyPr>
          <a:lstStyle/>
          <a:p>
            <a:pPr algn="ctr"/>
            <a:r>
              <a:rPr lang="en-US" sz="1200" b="1" dirty="0">
                <a:solidFill>
                  <a:schemeClr val="bg2"/>
                </a:solidFill>
              </a:rPr>
              <a:t>Fig. 4: </a:t>
            </a:r>
            <a:r>
              <a:rPr lang="en-US" sz="1200" dirty="0">
                <a:solidFill>
                  <a:schemeClr val="bg2"/>
                </a:solidFill>
              </a:rPr>
              <a:t>Simple Rating System (Strength of Schedule/Point Differential rankings) for all teams</a:t>
            </a:r>
          </a:p>
        </p:txBody>
      </p:sp>
    </p:spTree>
    <p:extLst>
      <p:ext uri="{BB962C8B-B14F-4D97-AF65-F5344CB8AC3E}">
        <p14:creationId xmlns:p14="http://schemas.microsoft.com/office/powerpoint/2010/main" val="1226361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687</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6314592" cy="4494006"/>
          </a:xfrm>
        </p:spPr>
        <p:txBody>
          <a:bodyPr/>
          <a:lstStyle/>
          <a:p>
            <a:r>
              <a:rPr lang="en-US" dirty="0"/>
              <a:t>I formed a hypothesis about which College football teams would consistently fall in the Top 10 in the following categories: SRS, SOS, AP, Win%, Conf Win% and Point Differential All-Time. </a:t>
            </a:r>
          </a:p>
          <a:p>
            <a:endParaRPr lang="en-US" dirty="0"/>
          </a:p>
          <a:p>
            <a:r>
              <a:rPr lang="en-US" dirty="0"/>
              <a:t>I ran analysis in order to confirm the hypothesis using “R”, the open source statistical analysis and visualization system.</a:t>
            </a:r>
          </a:p>
          <a:p>
            <a:endParaRPr lang="en-US" dirty="0"/>
          </a:p>
          <a:p>
            <a:r>
              <a:rPr lang="en-US" dirty="0"/>
              <a:t>I ran the following Data Analysis and Modeling Functions: </a:t>
            </a:r>
            <a:r>
              <a:rPr lang="en-US" dirty="0" err="1"/>
              <a:t>sqldf</a:t>
            </a:r>
            <a:r>
              <a:rPr lang="en-US" dirty="0"/>
              <a:t>, </a:t>
            </a:r>
            <a:r>
              <a:rPr lang="en-US" dirty="0" err="1"/>
              <a:t>Rbind</a:t>
            </a:r>
            <a:r>
              <a:rPr lang="en-US" dirty="0"/>
              <a:t>, </a:t>
            </a:r>
            <a:r>
              <a:rPr lang="en-US" dirty="0" err="1"/>
              <a:t>lm</a:t>
            </a:r>
            <a:r>
              <a:rPr lang="en-US" dirty="0"/>
              <a:t>, summary and </a:t>
            </a:r>
            <a:r>
              <a:rPr lang="en-US" dirty="0" err="1"/>
              <a:t>ggplot</a:t>
            </a:r>
            <a:r>
              <a:rPr lang="en-US" dirty="0"/>
              <a:t> in R (Fig. 5) as well as </a:t>
            </a:r>
            <a:r>
              <a:rPr lang="en-US" dirty="0" err="1"/>
              <a:t>t.test</a:t>
            </a:r>
            <a:r>
              <a:rPr lang="en-US" dirty="0"/>
              <a:t>, replicate and range functions to measure which schools led in each category.</a:t>
            </a:r>
          </a:p>
          <a:p>
            <a:endParaRPr lang="en-US" dirty="0"/>
          </a:p>
        </p:txBody>
      </p:sp>
      <p:sp>
        <p:nvSpPr>
          <p:cNvPr id="8" name="TextBox 7">
            <a:extLst>
              <a:ext uri="{FF2B5EF4-FFF2-40B4-BE49-F238E27FC236}">
                <a16:creationId xmlns:a16="http://schemas.microsoft.com/office/drawing/2014/main" id="{C23264DD-4FB4-4E44-9E06-E835FCA4EECE}"/>
              </a:ext>
            </a:extLst>
          </p:cNvPr>
          <p:cNvSpPr txBox="1"/>
          <p:nvPr/>
        </p:nvSpPr>
        <p:spPr>
          <a:xfrm>
            <a:off x="7350841" y="5393345"/>
            <a:ext cx="3965174" cy="276999"/>
          </a:xfrm>
          <a:prstGeom prst="rect">
            <a:avLst/>
          </a:prstGeom>
          <a:noFill/>
        </p:spPr>
        <p:txBody>
          <a:bodyPr wrap="square" rtlCol="0">
            <a:spAutoFit/>
          </a:bodyPr>
          <a:lstStyle/>
          <a:p>
            <a:r>
              <a:rPr lang="en-US" sz="1200" b="1" dirty="0">
                <a:solidFill>
                  <a:schemeClr val="bg2"/>
                </a:solidFill>
              </a:rPr>
              <a:t>Fig. 5: </a:t>
            </a:r>
            <a:r>
              <a:rPr lang="en-US" sz="1200" dirty="0">
                <a:solidFill>
                  <a:schemeClr val="bg2"/>
                </a:solidFill>
              </a:rPr>
              <a:t>Strength of Scheduling vs. All-Time Wins </a:t>
            </a:r>
          </a:p>
        </p:txBody>
      </p:sp>
      <p:pic>
        <p:nvPicPr>
          <p:cNvPr id="9" name="Picture 8" descr="Graphical user interface&#10;&#10;Description automatically generated with medium confidence">
            <a:extLst>
              <a:ext uri="{FF2B5EF4-FFF2-40B4-BE49-F238E27FC236}">
                <a16:creationId xmlns:a16="http://schemas.microsoft.com/office/drawing/2014/main" id="{6E6F64A9-7682-4243-9D5A-B57C76927E37}"/>
              </a:ext>
            </a:extLst>
          </p:cNvPr>
          <p:cNvPicPr/>
          <p:nvPr/>
        </p:nvPicPr>
        <p:blipFill>
          <a:blip r:embed="rId2">
            <a:extLst>
              <a:ext uri="{28A0092B-C50C-407E-A947-70E740481C1C}">
                <a14:useLocalDpi xmlns:a14="http://schemas.microsoft.com/office/drawing/2010/main" val="0"/>
              </a:ext>
            </a:extLst>
          </a:blip>
          <a:stretch>
            <a:fillRect/>
          </a:stretch>
        </p:blipFill>
        <p:spPr>
          <a:xfrm>
            <a:off x="7200343" y="1396728"/>
            <a:ext cx="4266170" cy="3926044"/>
          </a:xfrm>
          <a:prstGeom prst="rect">
            <a:avLst/>
          </a:prstGeom>
        </p:spPr>
      </p:pic>
    </p:spTree>
    <p:extLst>
      <p:ext uri="{BB962C8B-B14F-4D97-AF65-F5344CB8AC3E}">
        <p14:creationId xmlns:p14="http://schemas.microsoft.com/office/powerpoint/2010/main" val="3835024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687</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3" y="1688218"/>
            <a:ext cx="4644818" cy="4494006"/>
          </a:xfrm>
        </p:spPr>
        <p:txBody>
          <a:bodyPr/>
          <a:lstStyle/>
          <a:p>
            <a:r>
              <a:rPr lang="en-US" dirty="0"/>
              <a:t>In the end, my hypothesis was correct and the 8 Blue Blood schools are consistently in the top of every variable (Fig. 6) an all independent variables had a significant correlation with overall wins based on their extremely low p values with SRS being the best individual driver of Wins. </a:t>
            </a:r>
          </a:p>
        </p:txBody>
      </p:sp>
      <p:sp>
        <p:nvSpPr>
          <p:cNvPr id="7" name="TextBox 6">
            <a:extLst>
              <a:ext uri="{FF2B5EF4-FFF2-40B4-BE49-F238E27FC236}">
                <a16:creationId xmlns:a16="http://schemas.microsoft.com/office/drawing/2014/main" id="{0D301BB0-F4E0-D044-9822-6C12E745E65E}"/>
              </a:ext>
            </a:extLst>
          </p:cNvPr>
          <p:cNvSpPr txBox="1"/>
          <p:nvPr/>
        </p:nvSpPr>
        <p:spPr>
          <a:xfrm>
            <a:off x="6564495" y="4171576"/>
            <a:ext cx="3999749" cy="276999"/>
          </a:xfrm>
          <a:prstGeom prst="rect">
            <a:avLst/>
          </a:prstGeom>
          <a:noFill/>
        </p:spPr>
        <p:txBody>
          <a:bodyPr wrap="none" rtlCol="0">
            <a:spAutoFit/>
          </a:bodyPr>
          <a:lstStyle/>
          <a:p>
            <a:r>
              <a:rPr lang="en-US" sz="1200" b="1" dirty="0">
                <a:solidFill>
                  <a:schemeClr val="bg2"/>
                </a:solidFill>
              </a:rPr>
              <a:t>Fig. 6: </a:t>
            </a:r>
            <a:r>
              <a:rPr lang="en-US" sz="1200" dirty="0">
                <a:solidFill>
                  <a:schemeClr val="bg2"/>
                </a:solidFill>
              </a:rPr>
              <a:t>Strength of Scheduling vs. All-Time Wins </a:t>
            </a:r>
          </a:p>
        </p:txBody>
      </p:sp>
      <p:pic>
        <p:nvPicPr>
          <p:cNvPr id="8" name="Picture 7" descr="Table&#10;&#10;Description automatically generated">
            <a:extLst>
              <a:ext uri="{FF2B5EF4-FFF2-40B4-BE49-F238E27FC236}">
                <a16:creationId xmlns:a16="http://schemas.microsoft.com/office/drawing/2014/main" id="{9663E530-849E-284D-9F7F-384CC5FB48F2}"/>
              </a:ext>
            </a:extLst>
          </p:cNvPr>
          <p:cNvPicPr/>
          <p:nvPr/>
        </p:nvPicPr>
        <p:blipFill>
          <a:blip r:embed="rId2">
            <a:extLst>
              <a:ext uri="{28A0092B-C50C-407E-A947-70E740481C1C}">
                <a14:useLocalDpi xmlns:a14="http://schemas.microsoft.com/office/drawing/2010/main" val="0"/>
              </a:ext>
            </a:extLst>
          </a:blip>
          <a:stretch>
            <a:fillRect/>
          </a:stretch>
        </p:blipFill>
        <p:spPr>
          <a:xfrm>
            <a:off x="5662227" y="1688218"/>
            <a:ext cx="5804286" cy="2322153"/>
          </a:xfrm>
          <a:prstGeom prst="rect">
            <a:avLst/>
          </a:prstGeom>
        </p:spPr>
      </p:pic>
    </p:spTree>
    <p:extLst>
      <p:ext uri="{BB962C8B-B14F-4D97-AF65-F5344CB8AC3E}">
        <p14:creationId xmlns:p14="http://schemas.microsoft.com/office/powerpoint/2010/main" val="286471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Reflection &amp; Learning Goals – IST 687</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This course gave way for understanding more essential concepts and characteristics of data such as scripting/code development and data screening, cleaning and linking which gave students experience with R and R-Studio software which is a cornerstone to the data scientist’s tool belt. </a:t>
            </a:r>
          </a:p>
          <a:p>
            <a:endParaRPr lang="en-US" dirty="0"/>
          </a:p>
          <a:p>
            <a:r>
              <a:rPr lang="en-US" dirty="0"/>
              <a:t>R is the most popular choice among data analysts worldwide; having knowledge and skill with using it is considered a valuable and marketable job skill for most data scientists. </a:t>
            </a:r>
          </a:p>
          <a:p>
            <a:endParaRPr lang="en-US" dirty="0"/>
          </a:p>
          <a:p>
            <a:r>
              <a:rPr lang="en-US" dirty="0"/>
              <a:t>Organizing and managing data at various stages of a project life-cycle and determining appropriate techniques for analyzing that data are imperative at every level of any profession and this course did an amazing job at preparing me for the future of communicating my findings to decision makers. </a:t>
            </a:r>
          </a:p>
        </p:txBody>
      </p:sp>
    </p:spTree>
    <p:extLst>
      <p:ext uri="{BB962C8B-B14F-4D97-AF65-F5344CB8AC3E}">
        <p14:creationId xmlns:p14="http://schemas.microsoft.com/office/powerpoint/2010/main" val="280501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Skills Developed – IST 687</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Software Learned:</a:t>
            </a:r>
          </a:p>
          <a:p>
            <a:pPr marL="285750" indent="-285750">
              <a:buFont typeface="Arial" panose="020B0604020202020204" pitchFamily="34" charset="0"/>
              <a:buChar char="•"/>
            </a:pPr>
            <a:r>
              <a:rPr lang="en-US" dirty="0"/>
              <a:t>R</a:t>
            </a:r>
          </a:p>
          <a:p>
            <a:pPr marL="285750" indent="-285750">
              <a:buFont typeface="Arial" panose="020B0604020202020204" pitchFamily="34" charset="0"/>
              <a:buChar char="•"/>
            </a:pPr>
            <a:r>
              <a:rPr lang="en-US" dirty="0"/>
              <a:t>R-Studio</a:t>
            </a:r>
          </a:p>
          <a:p>
            <a:endParaRPr lang="en-US" dirty="0"/>
          </a:p>
          <a:p>
            <a:r>
              <a:rPr lang="en-US" dirty="0"/>
              <a:t>Applied Data Science Program Learning Objective Met: </a:t>
            </a:r>
          </a:p>
          <a:p>
            <a:pPr marL="285750" indent="-285750">
              <a:buFont typeface="Arial" panose="020B0604020202020204" pitchFamily="34" charset="0"/>
              <a:buChar char="•"/>
            </a:pPr>
            <a:r>
              <a:rPr lang="en-US" dirty="0"/>
              <a:t>“Identify patterns in data via visualization, statistical analysis, and data mining.”</a:t>
            </a:r>
          </a:p>
          <a:p>
            <a:r>
              <a:rPr lang="en-US" dirty="0"/>
              <a:t> </a:t>
            </a:r>
          </a:p>
          <a:p>
            <a:endParaRPr lang="en-US" dirty="0"/>
          </a:p>
        </p:txBody>
      </p:sp>
    </p:spTree>
    <p:extLst>
      <p:ext uri="{BB962C8B-B14F-4D97-AF65-F5344CB8AC3E}">
        <p14:creationId xmlns:p14="http://schemas.microsoft.com/office/powerpoint/2010/main" val="4288199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ection Title">
            <a:extLst>
              <a:ext uri="{FF2B5EF4-FFF2-40B4-BE49-F238E27FC236}">
                <a16:creationId xmlns:a16="http://schemas.microsoft.com/office/drawing/2014/main" id="{791703DF-0030-40F0-8FA0-A3FE4BEE0C56}"/>
              </a:ext>
            </a:extLst>
          </p:cNvPr>
          <p:cNvSpPr>
            <a:spLocks noGrp="1"/>
          </p:cNvSpPr>
          <p:nvPr>
            <p:ph type="ctrTitle"/>
          </p:nvPr>
        </p:nvSpPr>
        <p:spPr>
          <a:xfrm>
            <a:off x="723900" y="3914775"/>
            <a:ext cx="11610561" cy="1444692"/>
          </a:xfrm>
        </p:spPr>
        <p:txBody>
          <a:bodyPr/>
          <a:lstStyle/>
          <a:p>
            <a:r>
              <a:rPr lang="en-US" sz="4000" b="1" dirty="0"/>
              <a:t>IST 718: Big Data Analytics</a:t>
            </a:r>
            <a:endParaRPr lang="en-US" sz="4000" dirty="0">
              <a:solidFill>
                <a:schemeClr val="accent1"/>
              </a:solidFill>
            </a:endParaRPr>
          </a:p>
        </p:txBody>
      </p:sp>
      <p:sp>
        <p:nvSpPr>
          <p:cNvPr id="3" name="Subtitle" descr="Section Subtitle">
            <a:extLst>
              <a:ext uri="{FF2B5EF4-FFF2-40B4-BE49-F238E27FC236}">
                <a16:creationId xmlns:a16="http://schemas.microsoft.com/office/drawing/2014/main" id="{6E0D03D4-1987-484F-9D0E-C9AA6B6A6486}"/>
              </a:ext>
            </a:extLst>
          </p:cNvPr>
          <p:cNvSpPr>
            <a:spLocks noGrp="1"/>
          </p:cNvSpPr>
          <p:nvPr>
            <p:ph type="subTitle" idx="1"/>
          </p:nvPr>
        </p:nvSpPr>
        <p:spPr>
          <a:xfrm>
            <a:off x="723899" y="5508451"/>
            <a:ext cx="11464925" cy="476424"/>
          </a:xfrm>
        </p:spPr>
        <p:txBody>
          <a:bodyPr/>
          <a:lstStyle/>
          <a:p>
            <a:r>
              <a:rPr lang="en-US" dirty="0"/>
              <a:t>Summer 2020, Lab 1: FBS College Coaches</a:t>
            </a:r>
          </a:p>
          <a:p>
            <a:r>
              <a:rPr lang="en-US" dirty="0"/>
              <a:t>Professor Jon Fox</a:t>
            </a:r>
          </a:p>
        </p:txBody>
      </p:sp>
      <p:sp>
        <p:nvSpPr>
          <p:cNvPr id="18" name="Subtitle" descr="Section Subtitle">
            <a:extLst>
              <a:ext uri="{FF2B5EF4-FFF2-40B4-BE49-F238E27FC236}">
                <a16:creationId xmlns:a16="http://schemas.microsoft.com/office/drawing/2014/main" id="{8ECCE0D6-A110-E944-8170-9FA080BE8DF1}"/>
              </a:ext>
            </a:extLst>
          </p:cNvPr>
          <p:cNvSpPr txBox="1">
            <a:spLocks/>
          </p:cNvSpPr>
          <p:nvPr/>
        </p:nvSpPr>
        <p:spPr>
          <a:xfrm>
            <a:off x="723900" y="6551302"/>
            <a:ext cx="9722126" cy="19736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bg2"/>
              </a:buClr>
              <a:buSzPct val="100000"/>
              <a:buFont typeface="Arial" pitchFamily="34" charset="0"/>
              <a:buNone/>
              <a:defRPr sz="2400" kern="1200" cap="none" spc="0" baseline="0">
                <a:solidFill>
                  <a:schemeClr val="bg2"/>
                </a:solidFill>
                <a:latin typeface="+mn-lt"/>
                <a:ea typeface="+mn-ea"/>
                <a:cs typeface="+mn-cs"/>
              </a:defRPr>
            </a:lvl1pPr>
            <a:lvl2pPr marL="457200" indent="0" algn="ctr" defTabSz="914400" rtl="0" eaLnBrk="1" latinLnBrk="0" hangingPunct="1">
              <a:lnSpc>
                <a:spcPct val="100000"/>
              </a:lnSpc>
              <a:spcBef>
                <a:spcPts val="0"/>
              </a:spcBef>
              <a:buClr>
                <a:schemeClr val="bg2"/>
              </a:buClr>
              <a:buSzPct val="100000"/>
              <a:buFont typeface="Verdana" panose="020B060403050404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0"/>
              </a:spcBef>
              <a:buClr>
                <a:schemeClr val="accent1"/>
              </a:buClr>
              <a:buSzPct val="100000"/>
              <a:buFont typeface="Wingdings" panose="05000000000000000000" pitchFamily="2" charset="2"/>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0"/>
              </a:spcBef>
              <a:buClr>
                <a:schemeClr val="accent1"/>
              </a:buClr>
              <a:buSzPct val="100000"/>
              <a:buFont typeface="Verdana" panose="020B060403050404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0"/>
              </a:spcBef>
              <a:buClr>
                <a:schemeClr val="accent1"/>
              </a:buClr>
              <a:buSzPct val="100000"/>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US" sz="1000" dirty="0">
                <a:hlinkClick r:id="rId2"/>
              </a:rPr>
              <a:t>Link to Class Project</a:t>
            </a:r>
            <a:endParaRPr lang="en-US" sz="1000" dirty="0"/>
          </a:p>
        </p:txBody>
      </p:sp>
      <p:pic>
        <p:nvPicPr>
          <p:cNvPr id="7" name="Picture Placeholder 6" descr="A picture containing diagram&#10;&#10;Description automatically generated">
            <a:extLst>
              <a:ext uri="{FF2B5EF4-FFF2-40B4-BE49-F238E27FC236}">
                <a16:creationId xmlns:a16="http://schemas.microsoft.com/office/drawing/2014/main" id="{9E21858A-B369-6542-A8DF-2D9408A73698}"/>
              </a:ext>
            </a:extLst>
          </p:cNvPr>
          <p:cNvPicPr>
            <a:picLocks noGrp="1" noChangeAspect="1"/>
          </p:cNvPicPr>
          <p:nvPr>
            <p:ph type="pic" sz="quarter" idx="10"/>
          </p:nvPr>
        </p:nvPicPr>
        <p:blipFill>
          <a:blip r:embed="rId3"/>
          <a:srcRect t="23882" b="23882"/>
          <a:stretch>
            <a:fillRect/>
          </a:stretch>
        </p:blipFill>
        <p:spPr/>
      </p:pic>
    </p:spTree>
    <p:extLst>
      <p:ext uri="{BB962C8B-B14F-4D97-AF65-F5344CB8AC3E}">
        <p14:creationId xmlns:p14="http://schemas.microsoft.com/office/powerpoint/2010/main" val="2138067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718</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3" y="1688218"/>
            <a:ext cx="6632644" cy="4494006"/>
          </a:xfrm>
        </p:spPr>
        <p:txBody>
          <a:bodyPr/>
          <a:lstStyle/>
          <a:p>
            <a:r>
              <a:rPr lang="en-US" dirty="0"/>
              <a:t>In the Big Data Analytics course, taught by Jon Fox, students are given an introduction to analytical processing tools and techniques for information professionals. </a:t>
            </a:r>
          </a:p>
          <a:p>
            <a:endParaRPr lang="en-US" dirty="0"/>
          </a:p>
          <a:p>
            <a:r>
              <a:rPr lang="en-US" dirty="0"/>
              <a:t>Through a set of three vary data and writing intensive lab reports, students are taught to develop a portfolio of resources, demonstrations, recipes, and examples of various analytical techniques. </a:t>
            </a:r>
          </a:p>
          <a:p>
            <a:endParaRPr lang="en-US" dirty="0"/>
          </a:p>
          <a:p>
            <a:r>
              <a:rPr lang="en-US" dirty="0"/>
              <a:t>In one of those labs, I was tasked with determining the starting salary of Syracuse’s next head football coach.</a:t>
            </a:r>
          </a:p>
        </p:txBody>
      </p:sp>
      <p:pic>
        <p:nvPicPr>
          <p:cNvPr id="9" name="Picture 8" descr="Chart, histogram&#10;&#10;Description automatically generated">
            <a:extLst>
              <a:ext uri="{FF2B5EF4-FFF2-40B4-BE49-F238E27FC236}">
                <a16:creationId xmlns:a16="http://schemas.microsoft.com/office/drawing/2014/main" id="{0B6D784D-AE7D-B442-9981-F05272DA884F}"/>
              </a:ext>
            </a:extLst>
          </p:cNvPr>
          <p:cNvPicPr>
            <a:picLocks noChangeAspect="1"/>
          </p:cNvPicPr>
          <p:nvPr/>
        </p:nvPicPr>
        <p:blipFill>
          <a:blip r:embed="rId2"/>
          <a:stretch>
            <a:fillRect/>
          </a:stretch>
        </p:blipFill>
        <p:spPr>
          <a:xfrm>
            <a:off x="7460258" y="1476034"/>
            <a:ext cx="4006254" cy="3905931"/>
          </a:xfrm>
          <a:prstGeom prst="rect">
            <a:avLst/>
          </a:prstGeom>
        </p:spPr>
      </p:pic>
      <p:sp>
        <p:nvSpPr>
          <p:cNvPr id="11" name="TextBox 10">
            <a:extLst>
              <a:ext uri="{FF2B5EF4-FFF2-40B4-BE49-F238E27FC236}">
                <a16:creationId xmlns:a16="http://schemas.microsoft.com/office/drawing/2014/main" id="{5DFC9A8A-F990-4343-9119-0E5F57FF39F9}"/>
              </a:ext>
            </a:extLst>
          </p:cNvPr>
          <p:cNvSpPr txBox="1"/>
          <p:nvPr/>
        </p:nvSpPr>
        <p:spPr>
          <a:xfrm>
            <a:off x="7623313" y="5531845"/>
            <a:ext cx="3787566" cy="276999"/>
          </a:xfrm>
          <a:prstGeom prst="rect">
            <a:avLst/>
          </a:prstGeom>
          <a:noFill/>
        </p:spPr>
        <p:txBody>
          <a:bodyPr wrap="square" rtlCol="0">
            <a:spAutoFit/>
          </a:bodyPr>
          <a:lstStyle/>
          <a:p>
            <a:pPr algn="ctr"/>
            <a:r>
              <a:rPr lang="en-US" sz="1200" b="1" dirty="0">
                <a:solidFill>
                  <a:schemeClr val="bg2"/>
                </a:solidFill>
              </a:rPr>
              <a:t>Fig. 7: </a:t>
            </a:r>
            <a:r>
              <a:rPr lang="en-US" sz="1200" dirty="0">
                <a:solidFill>
                  <a:schemeClr val="bg2"/>
                </a:solidFill>
              </a:rPr>
              <a:t>Distribution of Football Coach Salaries</a:t>
            </a:r>
          </a:p>
        </p:txBody>
      </p:sp>
    </p:spTree>
    <p:extLst>
      <p:ext uri="{BB962C8B-B14F-4D97-AF65-F5344CB8AC3E}">
        <p14:creationId xmlns:p14="http://schemas.microsoft.com/office/powerpoint/2010/main" val="2721073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718</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6413984" cy="4494006"/>
          </a:xfrm>
        </p:spPr>
        <p:txBody>
          <a:bodyPr/>
          <a:lstStyle/>
          <a:p>
            <a:r>
              <a:rPr lang="en-US" dirty="0"/>
              <a:t>I was supposed to complete this task by using a blend of command-line interfaces, quantitative skills and statistics and programming with languages such as R or Python. </a:t>
            </a:r>
          </a:p>
          <a:p>
            <a:endParaRPr lang="en-US" dirty="0"/>
          </a:p>
          <a:p>
            <a:r>
              <a:rPr lang="en-US" dirty="0"/>
              <a:t>In order to learn more software, I chose Python which, like R, is a very popular software among data scientists and analysts.</a:t>
            </a:r>
          </a:p>
          <a:p>
            <a:endParaRPr lang="en-US" dirty="0"/>
          </a:p>
          <a:p>
            <a:r>
              <a:rPr lang="en-US" dirty="0"/>
              <a:t>I had to translate this business challenge into an analytics challenge in order to determine how to attack this unique problem (Fig. 8), which I did by removing fields that lacked a strong correlation with salary. </a:t>
            </a:r>
          </a:p>
          <a:p>
            <a:endParaRPr lang="en-US" dirty="0"/>
          </a:p>
        </p:txBody>
      </p:sp>
      <p:sp>
        <p:nvSpPr>
          <p:cNvPr id="5" name="TextBox 4">
            <a:extLst>
              <a:ext uri="{FF2B5EF4-FFF2-40B4-BE49-F238E27FC236}">
                <a16:creationId xmlns:a16="http://schemas.microsoft.com/office/drawing/2014/main" id="{11BDEE75-0EA3-4C4C-83B3-1A25C8EAB74F}"/>
              </a:ext>
            </a:extLst>
          </p:cNvPr>
          <p:cNvSpPr txBox="1"/>
          <p:nvPr/>
        </p:nvSpPr>
        <p:spPr>
          <a:xfrm>
            <a:off x="7404625" y="5531845"/>
            <a:ext cx="3927101" cy="276999"/>
          </a:xfrm>
          <a:prstGeom prst="rect">
            <a:avLst/>
          </a:prstGeom>
          <a:noFill/>
        </p:spPr>
        <p:txBody>
          <a:bodyPr wrap="none" rtlCol="0">
            <a:spAutoFit/>
          </a:bodyPr>
          <a:lstStyle/>
          <a:p>
            <a:r>
              <a:rPr lang="en-US" sz="1200" b="1" dirty="0">
                <a:solidFill>
                  <a:schemeClr val="bg2"/>
                </a:solidFill>
              </a:rPr>
              <a:t>Fig. 8: </a:t>
            </a:r>
            <a:r>
              <a:rPr lang="en-US" sz="1200" dirty="0">
                <a:solidFill>
                  <a:schemeClr val="bg2"/>
                </a:solidFill>
              </a:rPr>
              <a:t>Feature to feature correlation heatmap</a:t>
            </a:r>
          </a:p>
        </p:txBody>
      </p:sp>
      <p:pic>
        <p:nvPicPr>
          <p:cNvPr id="7" name="Picture 6" descr="Chart, waterfall chart&#10;&#10;Description automatically generated">
            <a:extLst>
              <a:ext uri="{FF2B5EF4-FFF2-40B4-BE49-F238E27FC236}">
                <a16:creationId xmlns:a16="http://schemas.microsoft.com/office/drawing/2014/main" id="{8B252F66-14B0-E24A-837E-A71DA7535819}"/>
              </a:ext>
            </a:extLst>
          </p:cNvPr>
          <p:cNvPicPr/>
          <p:nvPr/>
        </p:nvPicPr>
        <p:blipFill>
          <a:blip r:embed="rId2">
            <a:extLst>
              <a:ext uri="{28A0092B-C50C-407E-A947-70E740481C1C}">
                <a14:useLocalDpi xmlns:a14="http://schemas.microsoft.com/office/drawing/2010/main" val="0"/>
              </a:ext>
            </a:extLst>
          </a:blip>
          <a:stretch>
            <a:fillRect/>
          </a:stretch>
        </p:blipFill>
        <p:spPr>
          <a:xfrm>
            <a:off x="7108066" y="1477177"/>
            <a:ext cx="4358447" cy="4054668"/>
          </a:xfrm>
          <a:prstGeom prst="rect">
            <a:avLst/>
          </a:prstGeom>
        </p:spPr>
      </p:pic>
    </p:spTree>
    <p:extLst>
      <p:ext uri="{BB962C8B-B14F-4D97-AF65-F5344CB8AC3E}">
        <p14:creationId xmlns:p14="http://schemas.microsoft.com/office/powerpoint/2010/main" val="3733813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718</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5966723" cy="4494006"/>
          </a:xfrm>
        </p:spPr>
        <p:txBody>
          <a:bodyPr/>
          <a:lstStyle/>
          <a:p>
            <a:r>
              <a:rPr lang="en-US" dirty="0"/>
              <a:t>I used linear and logistic regression to narrow down the most significant fields in order to gain actionable insights (Fig. 9) and (Fig. 10), which in this case was determining the salary of the hypothetical new head football coach at Syracuse.</a:t>
            </a:r>
          </a:p>
        </p:txBody>
      </p:sp>
      <p:sp>
        <p:nvSpPr>
          <p:cNvPr id="5" name="TextBox 4">
            <a:extLst>
              <a:ext uri="{FF2B5EF4-FFF2-40B4-BE49-F238E27FC236}">
                <a16:creationId xmlns:a16="http://schemas.microsoft.com/office/drawing/2014/main" id="{11BDEE75-0EA3-4C4C-83B3-1A25C8EAB74F}"/>
              </a:ext>
            </a:extLst>
          </p:cNvPr>
          <p:cNvSpPr txBox="1"/>
          <p:nvPr/>
        </p:nvSpPr>
        <p:spPr>
          <a:xfrm>
            <a:off x="8097718" y="5808844"/>
            <a:ext cx="2834430" cy="276999"/>
          </a:xfrm>
          <a:prstGeom prst="rect">
            <a:avLst/>
          </a:prstGeom>
          <a:noFill/>
        </p:spPr>
        <p:txBody>
          <a:bodyPr wrap="none" rtlCol="0">
            <a:spAutoFit/>
          </a:bodyPr>
          <a:lstStyle/>
          <a:p>
            <a:r>
              <a:rPr lang="en-US" sz="1200" b="1" dirty="0">
                <a:solidFill>
                  <a:schemeClr val="bg2"/>
                </a:solidFill>
              </a:rPr>
              <a:t>Fig. 10: </a:t>
            </a:r>
            <a:r>
              <a:rPr lang="en-US" sz="1200" dirty="0">
                <a:solidFill>
                  <a:schemeClr val="bg2"/>
                </a:solidFill>
              </a:rPr>
              <a:t>Second regression model</a:t>
            </a:r>
          </a:p>
        </p:txBody>
      </p:sp>
      <p:pic>
        <p:nvPicPr>
          <p:cNvPr id="7" name="Picture 6" descr="Graphical user interface, application, table&#10;&#10;Description automatically generated">
            <a:extLst>
              <a:ext uri="{FF2B5EF4-FFF2-40B4-BE49-F238E27FC236}">
                <a16:creationId xmlns:a16="http://schemas.microsoft.com/office/drawing/2014/main" id="{A0EC0485-4778-D64C-A1B9-9BDC11C2AC73}"/>
              </a:ext>
            </a:extLst>
          </p:cNvPr>
          <p:cNvPicPr/>
          <p:nvPr/>
        </p:nvPicPr>
        <p:blipFill>
          <a:blip r:embed="rId2">
            <a:extLst>
              <a:ext uri="{28A0092B-C50C-407E-A947-70E740481C1C}">
                <a14:useLocalDpi xmlns:a14="http://schemas.microsoft.com/office/drawing/2010/main" val="0"/>
              </a:ext>
            </a:extLst>
          </a:blip>
          <a:stretch>
            <a:fillRect/>
          </a:stretch>
        </p:blipFill>
        <p:spPr>
          <a:xfrm>
            <a:off x="7295322" y="1245924"/>
            <a:ext cx="4171191" cy="4366152"/>
          </a:xfrm>
          <a:prstGeom prst="rect">
            <a:avLst/>
          </a:prstGeom>
        </p:spPr>
      </p:pic>
      <p:pic>
        <p:nvPicPr>
          <p:cNvPr id="8" name="Picture 7" descr="Chart, scatter chart&#10;&#10;Description automatically generated">
            <a:extLst>
              <a:ext uri="{FF2B5EF4-FFF2-40B4-BE49-F238E27FC236}">
                <a16:creationId xmlns:a16="http://schemas.microsoft.com/office/drawing/2014/main" id="{FCD819AC-F7F5-D14A-BA97-5A5BB8B77738}"/>
              </a:ext>
            </a:extLst>
          </p:cNvPr>
          <p:cNvPicPr>
            <a:picLocks noChangeAspect="1"/>
          </p:cNvPicPr>
          <p:nvPr/>
        </p:nvPicPr>
        <p:blipFill>
          <a:blip r:embed="rId3"/>
          <a:stretch>
            <a:fillRect/>
          </a:stretch>
        </p:blipFill>
        <p:spPr>
          <a:xfrm>
            <a:off x="2041632" y="3548270"/>
            <a:ext cx="3192860" cy="2063806"/>
          </a:xfrm>
          <a:prstGeom prst="rect">
            <a:avLst/>
          </a:prstGeom>
        </p:spPr>
      </p:pic>
      <p:sp>
        <p:nvSpPr>
          <p:cNvPr id="9" name="TextBox 8">
            <a:extLst>
              <a:ext uri="{FF2B5EF4-FFF2-40B4-BE49-F238E27FC236}">
                <a16:creationId xmlns:a16="http://schemas.microsoft.com/office/drawing/2014/main" id="{1B0BE79D-E809-8747-AE59-689B48EEDCB2}"/>
              </a:ext>
            </a:extLst>
          </p:cNvPr>
          <p:cNvSpPr txBox="1"/>
          <p:nvPr/>
        </p:nvSpPr>
        <p:spPr>
          <a:xfrm>
            <a:off x="1962119" y="5808843"/>
            <a:ext cx="3353374" cy="276999"/>
          </a:xfrm>
          <a:prstGeom prst="rect">
            <a:avLst/>
          </a:prstGeom>
          <a:noFill/>
        </p:spPr>
        <p:txBody>
          <a:bodyPr wrap="square" rtlCol="0">
            <a:spAutoFit/>
          </a:bodyPr>
          <a:lstStyle/>
          <a:p>
            <a:pPr algn="ctr"/>
            <a:r>
              <a:rPr lang="en-US" sz="1200" b="1" dirty="0">
                <a:solidFill>
                  <a:schemeClr val="bg2"/>
                </a:solidFill>
              </a:rPr>
              <a:t>Fig. 9: </a:t>
            </a:r>
            <a:r>
              <a:rPr lang="en-US" sz="1200" dirty="0">
                <a:solidFill>
                  <a:schemeClr val="bg2"/>
                </a:solidFill>
              </a:rPr>
              <a:t>Plot of my Salary predictions</a:t>
            </a:r>
          </a:p>
        </p:txBody>
      </p:sp>
    </p:spTree>
    <p:extLst>
      <p:ext uri="{BB962C8B-B14F-4D97-AF65-F5344CB8AC3E}">
        <p14:creationId xmlns:p14="http://schemas.microsoft.com/office/powerpoint/2010/main" val="46753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Introduction</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The Applied Data Science program at Syracuse University’s School of Information Studies prepares students for a career in data science by teaching them how to analyze and operationalize all sizes of data sets, understand information science and management principles and applying data science to enterprise operations and processes. </a:t>
            </a:r>
          </a:p>
          <a:p>
            <a:endParaRPr lang="en-US" dirty="0"/>
          </a:p>
          <a:p>
            <a:r>
              <a:rPr lang="en-US" dirty="0"/>
              <a:t>Final projects, homework assignments and lab reports were developed to produce insights in the Data Science program including, but not limited to:</a:t>
            </a:r>
          </a:p>
          <a:p>
            <a:r>
              <a:rPr lang="en-US" dirty="0"/>
              <a:t> </a:t>
            </a:r>
          </a:p>
          <a:p>
            <a:pPr marL="285750" indent="-285750">
              <a:buFont typeface="Arial" panose="020B0604020202020204" pitchFamily="34" charset="0"/>
              <a:buChar char="•"/>
            </a:pPr>
            <a:r>
              <a:rPr lang="en-US" dirty="0"/>
              <a:t>IST 659: Database Administration</a:t>
            </a:r>
          </a:p>
          <a:p>
            <a:pPr marL="285750" indent="-285750">
              <a:buFont typeface="Arial" panose="020B0604020202020204" pitchFamily="34" charset="0"/>
              <a:buChar char="•"/>
            </a:pPr>
            <a:r>
              <a:rPr lang="en-US" dirty="0"/>
              <a:t>IST 687: Applied Data Science </a:t>
            </a:r>
          </a:p>
          <a:p>
            <a:pPr marL="285750" indent="-285750">
              <a:buFont typeface="Arial" panose="020B0604020202020204" pitchFamily="34" charset="0"/>
              <a:buChar char="•"/>
            </a:pPr>
            <a:r>
              <a:rPr lang="en-US" dirty="0"/>
              <a:t>IST 718: Big Data Analytics </a:t>
            </a:r>
          </a:p>
          <a:p>
            <a:pPr marL="285750" indent="-285750">
              <a:buFont typeface="Arial" panose="020B0604020202020204" pitchFamily="34" charset="0"/>
              <a:buChar char="•"/>
            </a:pPr>
            <a:r>
              <a:rPr lang="en-US" dirty="0"/>
              <a:t>IST 719:  Information Visualization </a:t>
            </a:r>
          </a:p>
          <a:p>
            <a:endParaRPr lang="en-US" dirty="0"/>
          </a:p>
          <a:p>
            <a:endParaRPr lang="en-US" dirty="0"/>
          </a:p>
        </p:txBody>
      </p:sp>
    </p:spTree>
    <p:extLst>
      <p:ext uri="{BB962C8B-B14F-4D97-AF65-F5344CB8AC3E}">
        <p14:creationId xmlns:p14="http://schemas.microsoft.com/office/powerpoint/2010/main" val="538064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Reflection &amp; Learning Goals – IST 718</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409514" cy="4494006"/>
          </a:xfrm>
        </p:spPr>
        <p:txBody>
          <a:bodyPr/>
          <a:lstStyle/>
          <a:p>
            <a:r>
              <a:rPr lang="en-US" dirty="0"/>
              <a:t>This course taught me how to pro-actively research solution options vs. relying solely on course textbook content. </a:t>
            </a:r>
          </a:p>
          <a:p>
            <a:endParaRPr lang="en-US" dirty="0"/>
          </a:p>
          <a:p>
            <a:r>
              <a:rPr lang="en-US" dirty="0"/>
              <a:t>Throughout the labs and especially during the final group project, in order to properly scrub data using scripting methods, debug and manipulate data using strictly Python code, it had to be heavily researched which not only instills good habits in a data scientist, but also better prepares an analyst for the real world where problems are not easily solved. </a:t>
            </a:r>
          </a:p>
          <a:p>
            <a:endParaRPr lang="en-US" dirty="0"/>
          </a:p>
          <a:p>
            <a:r>
              <a:rPr lang="en-US" dirty="0"/>
              <a:t>Having to submit labs in report form also improved writing skills as I had to interpret the data, model, analysis, and findings not only in a meaningful way, but also in a way that shareholders, in this case Professor Fox could understand. </a:t>
            </a:r>
          </a:p>
        </p:txBody>
      </p:sp>
    </p:spTree>
    <p:extLst>
      <p:ext uri="{BB962C8B-B14F-4D97-AF65-F5344CB8AC3E}">
        <p14:creationId xmlns:p14="http://schemas.microsoft.com/office/powerpoint/2010/main" val="2593878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Skills Developed – IST 718</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Software Learned:</a:t>
            </a:r>
          </a:p>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Anaconda</a:t>
            </a:r>
          </a:p>
          <a:p>
            <a:pPr marL="285750" indent="-285750">
              <a:buFont typeface="Arial" panose="020B0604020202020204" pitchFamily="34" charset="0"/>
              <a:buChar char="•"/>
            </a:pPr>
            <a:r>
              <a:rPr lang="en-US" dirty="0"/>
              <a:t>Spark</a:t>
            </a:r>
          </a:p>
          <a:p>
            <a:pPr marL="285750" indent="-285750">
              <a:buFont typeface="Arial" panose="020B0604020202020204" pitchFamily="34" charset="0"/>
              <a:buChar char="•"/>
            </a:pPr>
            <a:r>
              <a:rPr lang="en-US" dirty="0" err="1"/>
              <a:t>Tensorflow</a:t>
            </a:r>
            <a:endParaRPr lang="en-US" dirty="0"/>
          </a:p>
          <a:p>
            <a:pPr marL="285750" indent="-285750">
              <a:buFont typeface="Arial" panose="020B0604020202020204" pitchFamily="34" charset="0"/>
              <a:buChar char="•"/>
            </a:pPr>
            <a:r>
              <a:rPr lang="en-US" dirty="0"/>
              <a:t>IBM Watson Studio</a:t>
            </a:r>
          </a:p>
          <a:p>
            <a:endParaRPr lang="en-US" dirty="0"/>
          </a:p>
          <a:p>
            <a:r>
              <a:rPr lang="en-US" dirty="0"/>
              <a:t>Applied Data Science Program Learning Objective Met: </a:t>
            </a:r>
          </a:p>
          <a:p>
            <a:pPr marL="285750" indent="-285750">
              <a:buFont typeface="Arial" panose="020B0604020202020204" pitchFamily="34" charset="0"/>
              <a:buChar char="•"/>
            </a:pPr>
            <a:r>
              <a:rPr lang="en-US" dirty="0"/>
              <a:t>“Develop alternative strategies based on the data.” </a:t>
            </a:r>
          </a:p>
          <a:p>
            <a:pPr marL="285750" indent="-285750">
              <a:buFont typeface="Arial" panose="020B0604020202020204" pitchFamily="34" charset="0"/>
              <a:buChar char="•"/>
            </a:pPr>
            <a:r>
              <a:rPr lang="en-US" dirty="0"/>
              <a:t>“Develop a plan of action to implement the business decisions derived from the analyses.”  </a:t>
            </a:r>
          </a:p>
          <a:p>
            <a:endParaRPr lang="en-US" dirty="0"/>
          </a:p>
        </p:txBody>
      </p:sp>
    </p:spTree>
    <p:extLst>
      <p:ext uri="{BB962C8B-B14F-4D97-AF65-F5344CB8AC3E}">
        <p14:creationId xmlns:p14="http://schemas.microsoft.com/office/powerpoint/2010/main" val="2496579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ection Title">
            <a:extLst>
              <a:ext uri="{FF2B5EF4-FFF2-40B4-BE49-F238E27FC236}">
                <a16:creationId xmlns:a16="http://schemas.microsoft.com/office/drawing/2014/main" id="{791703DF-0030-40F0-8FA0-A3FE4BEE0C56}"/>
              </a:ext>
            </a:extLst>
          </p:cNvPr>
          <p:cNvSpPr>
            <a:spLocks noGrp="1"/>
          </p:cNvSpPr>
          <p:nvPr>
            <p:ph type="ctrTitle"/>
          </p:nvPr>
        </p:nvSpPr>
        <p:spPr>
          <a:xfrm>
            <a:off x="723900" y="3914775"/>
            <a:ext cx="11610561" cy="1444692"/>
          </a:xfrm>
        </p:spPr>
        <p:txBody>
          <a:bodyPr/>
          <a:lstStyle/>
          <a:p>
            <a:r>
              <a:rPr lang="en-US" sz="4000" b="1" dirty="0"/>
              <a:t>IST 719: Information Visualization</a:t>
            </a:r>
            <a:endParaRPr lang="en-US" sz="4000" dirty="0">
              <a:solidFill>
                <a:schemeClr val="accent1"/>
              </a:solidFill>
            </a:endParaRPr>
          </a:p>
        </p:txBody>
      </p:sp>
      <p:sp>
        <p:nvSpPr>
          <p:cNvPr id="3" name="Subtitle" descr="Section Subtitle">
            <a:extLst>
              <a:ext uri="{FF2B5EF4-FFF2-40B4-BE49-F238E27FC236}">
                <a16:creationId xmlns:a16="http://schemas.microsoft.com/office/drawing/2014/main" id="{6E0D03D4-1987-484F-9D0E-C9AA6B6A6486}"/>
              </a:ext>
            </a:extLst>
          </p:cNvPr>
          <p:cNvSpPr>
            <a:spLocks noGrp="1"/>
          </p:cNvSpPr>
          <p:nvPr>
            <p:ph type="subTitle" idx="1"/>
          </p:nvPr>
        </p:nvSpPr>
        <p:spPr>
          <a:xfrm>
            <a:off x="723899" y="5508451"/>
            <a:ext cx="11464925" cy="476424"/>
          </a:xfrm>
        </p:spPr>
        <p:txBody>
          <a:bodyPr/>
          <a:lstStyle/>
          <a:p>
            <a:r>
              <a:rPr lang="en-US" dirty="0"/>
              <a:t>Spring 2020, Final Project: Which State is the Football State?</a:t>
            </a:r>
          </a:p>
          <a:p>
            <a:r>
              <a:rPr lang="en-US" dirty="0"/>
              <a:t>Professor Gary </a:t>
            </a:r>
            <a:r>
              <a:rPr lang="en-US" dirty="0" err="1"/>
              <a:t>Krudys</a:t>
            </a:r>
            <a:endParaRPr lang="en-US" dirty="0"/>
          </a:p>
        </p:txBody>
      </p:sp>
      <p:sp>
        <p:nvSpPr>
          <p:cNvPr id="18" name="Subtitle" descr="Section Subtitle">
            <a:extLst>
              <a:ext uri="{FF2B5EF4-FFF2-40B4-BE49-F238E27FC236}">
                <a16:creationId xmlns:a16="http://schemas.microsoft.com/office/drawing/2014/main" id="{8ECCE0D6-A110-E944-8170-9FA080BE8DF1}"/>
              </a:ext>
            </a:extLst>
          </p:cNvPr>
          <p:cNvSpPr txBox="1">
            <a:spLocks/>
          </p:cNvSpPr>
          <p:nvPr/>
        </p:nvSpPr>
        <p:spPr>
          <a:xfrm>
            <a:off x="723900" y="6551302"/>
            <a:ext cx="9722126" cy="19736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bg2"/>
              </a:buClr>
              <a:buSzPct val="100000"/>
              <a:buFont typeface="Arial" pitchFamily="34" charset="0"/>
              <a:buNone/>
              <a:defRPr sz="2400" kern="1200" cap="none" spc="0" baseline="0">
                <a:solidFill>
                  <a:schemeClr val="bg2"/>
                </a:solidFill>
                <a:latin typeface="+mn-lt"/>
                <a:ea typeface="+mn-ea"/>
                <a:cs typeface="+mn-cs"/>
              </a:defRPr>
            </a:lvl1pPr>
            <a:lvl2pPr marL="457200" indent="0" algn="ctr" defTabSz="914400" rtl="0" eaLnBrk="1" latinLnBrk="0" hangingPunct="1">
              <a:lnSpc>
                <a:spcPct val="100000"/>
              </a:lnSpc>
              <a:spcBef>
                <a:spcPts val="0"/>
              </a:spcBef>
              <a:buClr>
                <a:schemeClr val="bg2"/>
              </a:buClr>
              <a:buSzPct val="100000"/>
              <a:buFont typeface="Verdana" panose="020B060403050404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0"/>
              </a:spcBef>
              <a:buClr>
                <a:schemeClr val="accent1"/>
              </a:buClr>
              <a:buSzPct val="100000"/>
              <a:buFont typeface="Wingdings" panose="05000000000000000000" pitchFamily="2" charset="2"/>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0"/>
              </a:spcBef>
              <a:buClr>
                <a:schemeClr val="accent1"/>
              </a:buClr>
              <a:buSzPct val="100000"/>
              <a:buFont typeface="Verdana" panose="020B060403050404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0"/>
              </a:spcBef>
              <a:buClr>
                <a:schemeClr val="accent1"/>
              </a:buClr>
              <a:buSzPct val="100000"/>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US" sz="1000" dirty="0">
                <a:hlinkClick r:id="rId2"/>
              </a:rPr>
              <a:t>Link to Class Project</a:t>
            </a:r>
            <a:endParaRPr lang="en-US" sz="1000" dirty="0"/>
          </a:p>
        </p:txBody>
      </p:sp>
      <p:pic>
        <p:nvPicPr>
          <p:cNvPr id="7" name="Picture Placeholder 6" descr="Graphical user interface, website&#10;&#10;Description automatically generated">
            <a:extLst>
              <a:ext uri="{FF2B5EF4-FFF2-40B4-BE49-F238E27FC236}">
                <a16:creationId xmlns:a16="http://schemas.microsoft.com/office/drawing/2014/main" id="{59E65B51-0C9B-E642-8E8C-27119E46C89B}"/>
              </a:ext>
            </a:extLst>
          </p:cNvPr>
          <p:cNvPicPr>
            <a:picLocks noGrp="1" noChangeAspect="1"/>
          </p:cNvPicPr>
          <p:nvPr>
            <p:ph type="pic" sz="quarter" idx="10"/>
          </p:nvPr>
        </p:nvPicPr>
        <p:blipFill>
          <a:blip r:embed="rId3"/>
          <a:srcRect t="23882" b="23882"/>
          <a:stretch>
            <a:fillRect/>
          </a:stretch>
        </p:blipFill>
        <p:spPr/>
      </p:pic>
    </p:spTree>
    <p:extLst>
      <p:ext uri="{BB962C8B-B14F-4D97-AF65-F5344CB8AC3E}">
        <p14:creationId xmlns:p14="http://schemas.microsoft.com/office/powerpoint/2010/main" val="650032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719</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4800599" cy="4494006"/>
          </a:xfrm>
        </p:spPr>
        <p:txBody>
          <a:bodyPr/>
          <a:lstStyle/>
          <a:p>
            <a:r>
              <a:rPr lang="en-US" dirty="0"/>
              <a:t>In the Information Visualization course, taught by Gary </a:t>
            </a:r>
            <a:r>
              <a:rPr lang="en-US" dirty="0" err="1"/>
              <a:t>Krudys</a:t>
            </a:r>
            <a:r>
              <a:rPr lang="en-US" dirty="0"/>
              <a:t>, I developed a portfolio of resources, demonstrations, recipes, and examples of various data visualization skills and techniques through weekly labs and a Final project all while learning and actively using R programming language and Adobe illustrator. </a:t>
            </a:r>
          </a:p>
          <a:p>
            <a:endParaRPr lang="en-US" dirty="0"/>
          </a:p>
          <a:p>
            <a:r>
              <a:rPr lang="en-US" dirty="0"/>
              <a:t>For the Final Project, I used multiple data cleaning techniques to take control of R graphics’ outputs in Illustrator (Fig. 11).</a:t>
            </a:r>
          </a:p>
        </p:txBody>
      </p:sp>
      <p:sp>
        <p:nvSpPr>
          <p:cNvPr id="5" name="TextBox 4">
            <a:extLst>
              <a:ext uri="{FF2B5EF4-FFF2-40B4-BE49-F238E27FC236}">
                <a16:creationId xmlns:a16="http://schemas.microsoft.com/office/drawing/2014/main" id="{11BDEE75-0EA3-4C4C-83B3-1A25C8EAB74F}"/>
              </a:ext>
            </a:extLst>
          </p:cNvPr>
          <p:cNvSpPr txBox="1"/>
          <p:nvPr/>
        </p:nvSpPr>
        <p:spPr>
          <a:xfrm>
            <a:off x="7292491" y="4721087"/>
            <a:ext cx="2404441" cy="276999"/>
          </a:xfrm>
          <a:prstGeom prst="rect">
            <a:avLst/>
          </a:prstGeom>
          <a:noFill/>
        </p:spPr>
        <p:txBody>
          <a:bodyPr wrap="none" rtlCol="0">
            <a:spAutoFit/>
          </a:bodyPr>
          <a:lstStyle/>
          <a:p>
            <a:r>
              <a:rPr lang="en-US" sz="1200" b="1" dirty="0">
                <a:solidFill>
                  <a:schemeClr val="bg2"/>
                </a:solidFill>
              </a:rPr>
              <a:t>Fig. 11: </a:t>
            </a:r>
            <a:r>
              <a:rPr lang="en-US" sz="1200" dirty="0">
                <a:solidFill>
                  <a:schemeClr val="bg2"/>
                </a:solidFill>
              </a:rPr>
              <a:t>NFL Starts by State</a:t>
            </a:r>
          </a:p>
        </p:txBody>
      </p:sp>
      <p:pic>
        <p:nvPicPr>
          <p:cNvPr id="6" name="Picture 5" descr="Map&#10;&#10;Description automatically generated">
            <a:extLst>
              <a:ext uri="{FF2B5EF4-FFF2-40B4-BE49-F238E27FC236}">
                <a16:creationId xmlns:a16="http://schemas.microsoft.com/office/drawing/2014/main" id="{64BF2EFA-647B-144D-A5CB-15CD216081C0}"/>
              </a:ext>
            </a:extLst>
          </p:cNvPr>
          <p:cNvPicPr/>
          <p:nvPr/>
        </p:nvPicPr>
        <p:blipFill>
          <a:blip r:embed="rId2">
            <a:extLst>
              <a:ext uri="{28A0092B-C50C-407E-A947-70E740481C1C}">
                <a14:useLocalDpi xmlns:a14="http://schemas.microsoft.com/office/drawing/2010/main" val="0"/>
              </a:ext>
            </a:extLst>
          </a:blip>
          <a:stretch>
            <a:fillRect/>
          </a:stretch>
        </p:blipFill>
        <p:spPr>
          <a:xfrm>
            <a:off x="5522912" y="1688218"/>
            <a:ext cx="5943600" cy="2923540"/>
          </a:xfrm>
          <a:prstGeom prst="rect">
            <a:avLst/>
          </a:prstGeom>
        </p:spPr>
      </p:pic>
    </p:spTree>
    <p:extLst>
      <p:ext uri="{BB962C8B-B14F-4D97-AF65-F5344CB8AC3E}">
        <p14:creationId xmlns:p14="http://schemas.microsoft.com/office/powerpoint/2010/main" val="1889109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719</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4883358" cy="4494006"/>
          </a:xfrm>
        </p:spPr>
        <p:txBody>
          <a:bodyPr/>
          <a:lstStyle/>
          <a:p>
            <a:r>
              <a:rPr lang="en-US" dirty="0"/>
              <a:t>This resulted in developing custom and unique data plots, visual data exploration charts and design concepts that helped me visually communicate the story in the data to the end user in a way not previously possible through R.</a:t>
            </a:r>
          </a:p>
          <a:p>
            <a:endParaRPr lang="en-US" dirty="0"/>
          </a:p>
          <a:p>
            <a:r>
              <a:rPr lang="en-US" dirty="0"/>
              <a:t>During the course and throughout the labs and project, we as a class and in small groups discussed the various issues related to the ethics of data visualization and were graded using the same guidelines (Fig. 12).</a:t>
            </a:r>
          </a:p>
          <a:p>
            <a:r>
              <a:rPr lang="en-US" dirty="0"/>
              <a:t> </a:t>
            </a:r>
          </a:p>
        </p:txBody>
      </p:sp>
      <p:sp>
        <p:nvSpPr>
          <p:cNvPr id="5" name="TextBox 4">
            <a:extLst>
              <a:ext uri="{FF2B5EF4-FFF2-40B4-BE49-F238E27FC236}">
                <a16:creationId xmlns:a16="http://schemas.microsoft.com/office/drawing/2014/main" id="{11BDEE75-0EA3-4C4C-83B3-1A25C8EAB74F}"/>
              </a:ext>
            </a:extLst>
          </p:cNvPr>
          <p:cNvSpPr txBox="1"/>
          <p:nvPr/>
        </p:nvSpPr>
        <p:spPr>
          <a:xfrm>
            <a:off x="7523894" y="5632629"/>
            <a:ext cx="2404441" cy="276999"/>
          </a:xfrm>
          <a:prstGeom prst="rect">
            <a:avLst/>
          </a:prstGeom>
          <a:noFill/>
        </p:spPr>
        <p:txBody>
          <a:bodyPr wrap="none" rtlCol="0">
            <a:spAutoFit/>
          </a:bodyPr>
          <a:lstStyle/>
          <a:p>
            <a:r>
              <a:rPr lang="en-US" sz="1200" b="1" dirty="0">
                <a:solidFill>
                  <a:schemeClr val="bg2"/>
                </a:solidFill>
              </a:rPr>
              <a:t>Fig. 12: </a:t>
            </a:r>
            <a:r>
              <a:rPr lang="en-US" sz="1200" dirty="0">
                <a:solidFill>
                  <a:schemeClr val="bg2"/>
                </a:solidFill>
              </a:rPr>
              <a:t>NFL Starts by State</a:t>
            </a:r>
          </a:p>
        </p:txBody>
      </p:sp>
      <p:pic>
        <p:nvPicPr>
          <p:cNvPr id="7" name="Picture 6" descr="Graphical user interface&#10;&#10;Description automatically generated with low confidence">
            <a:extLst>
              <a:ext uri="{FF2B5EF4-FFF2-40B4-BE49-F238E27FC236}">
                <a16:creationId xmlns:a16="http://schemas.microsoft.com/office/drawing/2014/main" id="{456EC3AD-4A48-6A4A-8ECC-E2D07B7A9E9E}"/>
              </a:ext>
            </a:extLst>
          </p:cNvPr>
          <p:cNvPicPr/>
          <p:nvPr/>
        </p:nvPicPr>
        <p:blipFill>
          <a:blip r:embed="rId2">
            <a:extLst>
              <a:ext uri="{28A0092B-C50C-407E-A947-70E740481C1C}">
                <a14:useLocalDpi xmlns:a14="http://schemas.microsoft.com/office/drawing/2010/main" val="0"/>
              </a:ext>
            </a:extLst>
          </a:blip>
          <a:stretch>
            <a:fillRect/>
          </a:stretch>
        </p:blipFill>
        <p:spPr>
          <a:xfrm>
            <a:off x="5806676" y="1688218"/>
            <a:ext cx="5659837" cy="3788243"/>
          </a:xfrm>
          <a:prstGeom prst="rect">
            <a:avLst/>
          </a:prstGeom>
        </p:spPr>
      </p:pic>
    </p:spTree>
    <p:extLst>
      <p:ext uri="{BB962C8B-B14F-4D97-AF65-F5344CB8AC3E}">
        <p14:creationId xmlns:p14="http://schemas.microsoft.com/office/powerpoint/2010/main" val="3201146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Reflection &amp; Learning Goals – IST 719</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This course taught me how to do basic data cleaning and preparation while using functions inside R to summarize and compare fields, find missing values and subset data. I learned how to use more advanced R techniques which I used throughout the course to create rough plots and identify distributions and relationships in data sets as well as sub-setting and filtering data. Another important lesson learned was how to create rich visual artifacts using Adobe Illustrator to combine R data visualizations, design elements, and context cues while identifying optimal types of visualization to minimize viewer cognitive overload and maximize image interpretability. </a:t>
            </a:r>
          </a:p>
          <a:p>
            <a:endParaRPr lang="en-US" dirty="0"/>
          </a:p>
          <a:p>
            <a:r>
              <a:rPr lang="en-US" dirty="0"/>
              <a:t>On top of the basic set of skills gained from this course, the most important thing I took away was the importance of ethics behind data visualization and how data scientists hold the power to portray the story truthfully and how it is our duty as analysts and scientists in the data field to report accurate and ethically sound data and visualizations.</a:t>
            </a:r>
          </a:p>
        </p:txBody>
      </p:sp>
    </p:spTree>
    <p:extLst>
      <p:ext uri="{BB962C8B-B14F-4D97-AF65-F5344CB8AC3E}">
        <p14:creationId xmlns:p14="http://schemas.microsoft.com/office/powerpoint/2010/main" val="4206708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Skills Developed – IST 719</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Software Learned:</a:t>
            </a:r>
          </a:p>
          <a:p>
            <a:pPr marL="285750" indent="-285750">
              <a:buFont typeface="Arial" panose="020B0604020202020204" pitchFamily="34" charset="0"/>
              <a:buChar char="•"/>
            </a:pPr>
            <a:r>
              <a:rPr lang="en-US" dirty="0"/>
              <a:t>Adobe Illustrator</a:t>
            </a:r>
          </a:p>
          <a:p>
            <a:pPr marL="285750" indent="-285750">
              <a:buFont typeface="Arial" panose="020B0604020202020204" pitchFamily="34" charset="0"/>
              <a:buChar char="•"/>
            </a:pPr>
            <a:r>
              <a:rPr lang="en-US" dirty="0"/>
              <a:t>R</a:t>
            </a:r>
          </a:p>
          <a:p>
            <a:pPr marL="285750" indent="-285750">
              <a:buFont typeface="Arial" panose="020B0604020202020204" pitchFamily="34" charset="0"/>
              <a:buChar char="•"/>
            </a:pPr>
            <a:r>
              <a:rPr lang="en-US" dirty="0"/>
              <a:t>Tableau</a:t>
            </a:r>
          </a:p>
          <a:p>
            <a:pPr marL="285750" indent="-285750">
              <a:buFont typeface="Arial" panose="020B0604020202020204" pitchFamily="34" charset="0"/>
              <a:buChar char="•"/>
            </a:pPr>
            <a:r>
              <a:rPr lang="en-US" dirty="0"/>
              <a:t>Shiny</a:t>
            </a:r>
          </a:p>
          <a:p>
            <a:pPr marL="285750" indent="-285750">
              <a:buFont typeface="Arial" panose="020B0604020202020204" pitchFamily="34" charset="0"/>
              <a:buChar char="•"/>
            </a:pPr>
            <a:r>
              <a:rPr lang="en-US" dirty="0" err="1"/>
              <a:t>Klipfolio</a:t>
            </a:r>
            <a:endParaRPr lang="en-US" dirty="0"/>
          </a:p>
          <a:p>
            <a:endParaRPr lang="en-US" dirty="0"/>
          </a:p>
          <a:p>
            <a:r>
              <a:rPr lang="en-US" dirty="0"/>
              <a:t>Applied Data Science Program Learning Objective Met: </a:t>
            </a:r>
          </a:p>
          <a:p>
            <a:pPr marL="285750" indent="-285750">
              <a:buFont typeface="Arial" panose="020B0604020202020204" pitchFamily="34" charset="0"/>
              <a:buChar char="•"/>
            </a:pPr>
            <a:r>
              <a:rPr lang="en-US" dirty="0"/>
              <a:t>“Demonstrate communication skills regarding data and its analysis for relevant stakeholder and professionals in their organization.” </a:t>
            </a:r>
          </a:p>
          <a:p>
            <a:pPr marL="285750" indent="-285750">
              <a:buFont typeface="Arial" panose="020B0604020202020204" pitchFamily="34" charset="0"/>
              <a:buChar char="•"/>
            </a:pPr>
            <a:r>
              <a:rPr lang="en-US" dirty="0"/>
              <a:t>“Synthesize the ethical dimensions of data science practice.”</a:t>
            </a:r>
          </a:p>
          <a:p>
            <a:pPr marL="285750" indent="-285750">
              <a:buFont typeface="Arial" panose="020B0604020202020204" pitchFamily="34" charset="0"/>
              <a:buChar char="•"/>
            </a:pPr>
            <a:endParaRPr lang="en-US" dirty="0"/>
          </a:p>
          <a:p>
            <a:r>
              <a:rPr lang="en-US" dirty="0"/>
              <a:t> </a:t>
            </a:r>
          </a:p>
          <a:p>
            <a:endParaRPr lang="en-US" dirty="0"/>
          </a:p>
        </p:txBody>
      </p:sp>
    </p:spTree>
    <p:extLst>
      <p:ext uri="{BB962C8B-B14F-4D97-AF65-F5344CB8AC3E}">
        <p14:creationId xmlns:p14="http://schemas.microsoft.com/office/powerpoint/2010/main" val="3517919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Conclusion</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My portfolio has successfully demonstrated the implementation of the learning objectives and the major practice areas that the Data Science program exemplifies:</a:t>
            </a:r>
          </a:p>
          <a:p>
            <a:pPr marL="285750" indent="-285750">
              <a:buFont typeface="Arial" panose="020B0604020202020204" pitchFamily="34" charset="0"/>
              <a:buChar char="•"/>
            </a:pPr>
            <a:r>
              <a:rPr lang="en-US" dirty="0"/>
              <a:t>fundamentals and key database concepts, database development life cycle, create/design databases and database objects using DBMS and queries in Structured Query Language </a:t>
            </a:r>
          </a:p>
          <a:p>
            <a:pPr marL="285750" indent="-285750">
              <a:buFont typeface="Arial" panose="020B0604020202020204" pitchFamily="34" charset="0"/>
              <a:buChar char="•"/>
            </a:pPr>
            <a:r>
              <a:rPr lang="en-US" dirty="0"/>
              <a:t>data management and principles and practices in data screening and linking using R and R-Studio as well as processing, aggregation, summarization, searching and the ability to communicate my findings to stakeholders </a:t>
            </a:r>
          </a:p>
          <a:p>
            <a:pPr marL="285750" indent="-285750">
              <a:buFont typeface="Arial" panose="020B0604020202020204" pitchFamily="34" charset="0"/>
              <a:buChar char="•"/>
            </a:pPr>
            <a:r>
              <a:rPr lang="en-US" dirty="0"/>
              <a:t>obtaining, explaining data structures and data elements, scrubbing data by applying scripting methods for data manipulation in Python and R and exploring/analyzing using qualitative techniques including descriptive statistics, summarization, and visualizations</a:t>
            </a:r>
          </a:p>
          <a:p>
            <a:pPr marL="285750" indent="-285750">
              <a:buFont typeface="Arial" panose="020B0604020202020204" pitchFamily="34" charset="0"/>
              <a:buChar char="•"/>
            </a:pPr>
            <a:r>
              <a:rPr lang="en-US" dirty="0"/>
              <a:t>data cleaning, controlling the R graphics environment, developing custom plots, visually exploring data, using design concepts to visually communicate the story in the data, and discussing issues related to the ethics of data visualization</a:t>
            </a:r>
          </a:p>
        </p:txBody>
      </p:sp>
    </p:spTree>
    <p:extLst>
      <p:ext uri="{BB962C8B-B14F-4D97-AF65-F5344CB8AC3E}">
        <p14:creationId xmlns:p14="http://schemas.microsoft.com/office/powerpoint/2010/main" val="1391354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References</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1" y="1688218"/>
            <a:ext cx="11466514" cy="4494006"/>
          </a:xfrm>
        </p:spPr>
        <p:txBody>
          <a:bodyPr/>
          <a:lstStyle/>
          <a:p>
            <a:pPr marL="285750" indent="-285750">
              <a:buFont typeface="Arial" panose="020B0604020202020204" pitchFamily="34" charset="0"/>
              <a:buChar char="•"/>
            </a:pPr>
            <a:r>
              <a:rPr lang="en-US" sz="1600" dirty="0"/>
              <a:t>Umlang K. E. (n.d.). (2018) IST 659: Database Administration. Retrieved from https://</a:t>
            </a:r>
            <a:r>
              <a:rPr lang="en-US" sz="1600" dirty="0" err="1"/>
              <a:t>github.com</a:t>
            </a:r>
            <a:r>
              <a:rPr lang="en-US" sz="1600" dirty="0"/>
              <a:t>/</a:t>
            </a:r>
            <a:r>
              <a:rPr lang="en-US" sz="1600" dirty="0" err="1"/>
              <a:t>kyleumlang</a:t>
            </a:r>
            <a:r>
              <a:rPr lang="en-US" sz="1600" dirty="0"/>
              <a:t>/MSADS-Portfolio/blob/main/IST%20659%20Database%20Management/Kyle_Umlang_Final_Project_IST659.pdf</a:t>
            </a:r>
          </a:p>
          <a:p>
            <a:pPr marL="285750" indent="-285750">
              <a:buFont typeface="Arial" panose="020B0604020202020204" pitchFamily="34" charset="0"/>
              <a:buChar char="•"/>
            </a:pPr>
            <a:r>
              <a:rPr lang="en-US" sz="1600" dirty="0"/>
              <a:t>Umlang K. E. (n.d.). (2019) IST 687: Applied Data Science. Retrieved from https://</a:t>
            </a:r>
            <a:r>
              <a:rPr lang="en-US" sz="1600" dirty="0" err="1"/>
              <a:t>github.com</a:t>
            </a:r>
            <a:r>
              <a:rPr lang="en-US" sz="1600" dirty="0"/>
              <a:t>/</a:t>
            </a:r>
            <a:r>
              <a:rPr lang="en-US" sz="1600" dirty="0" err="1"/>
              <a:t>kyleumlang</a:t>
            </a:r>
            <a:r>
              <a:rPr lang="en-US" sz="1600" dirty="0"/>
              <a:t>/MSADS-Portfolio/blob/main/IST%20687%20Applied%20Data%20Science/Kyle_Umlang_Final_Project_IST687.pdf </a:t>
            </a:r>
          </a:p>
          <a:p>
            <a:pPr marL="285750" indent="-285750">
              <a:buFont typeface="Arial" panose="020B0604020202020204" pitchFamily="34" charset="0"/>
              <a:buChar char="•"/>
            </a:pPr>
            <a:r>
              <a:rPr lang="en-US" sz="1600" dirty="0"/>
              <a:t>Umlang K. E. (n.d.). (2020) IST 718: Big Data Analytics. Retrieved from https://</a:t>
            </a:r>
            <a:r>
              <a:rPr lang="en-US" sz="1600" dirty="0" err="1"/>
              <a:t>github.com</a:t>
            </a:r>
            <a:r>
              <a:rPr lang="en-US" sz="1600" dirty="0"/>
              <a:t>/</a:t>
            </a:r>
            <a:r>
              <a:rPr lang="en-US" sz="1600" dirty="0" err="1"/>
              <a:t>kyleumlang</a:t>
            </a:r>
            <a:r>
              <a:rPr lang="en-US" sz="1600" dirty="0"/>
              <a:t>/MSADS-Portfolio/blob/main/IST%20718%20Big%20Data%20Analytics/Kyle_Umlang_LAB1_IST718.pdf </a:t>
            </a:r>
          </a:p>
          <a:p>
            <a:pPr marL="285750" indent="-285750">
              <a:buFont typeface="Arial" panose="020B0604020202020204" pitchFamily="34" charset="0"/>
              <a:buChar char="•"/>
            </a:pPr>
            <a:r>
              <a:rPr lang="en-US" sz="1600" dirty="0"/>
              <a:t>Umlang K. E. (n.d.). (2020) IST 719: Information Visualization. Retrieved from https://</a:t>
            </a:r>
            <a:r>
              <a:rPr lang="en-US" sz="1600" dirty="0" err="1"/>
              <a:t>github.com</a:t>
            </a:r>
            <a:r>
              <a:rPr lang="en-US" sz="1600" dirty="0"/>
              <a:t>/</a:t>
            </a:r>
            <a:r>
              <a:rPr lang="en-US" sz="1600" dirty="0" err="1"/>
              <a:t>kyleumlang</a:t>
            </a:r>
            <a:r>
              <a:rPr lang="en-US" sz="1600" dirty="0"/>
              <a:t>/MSADS-Portfolio/blob/main/IST%20719%20Information%20Visualization/Kyle_Umlang_Final_Project_IST719.pdf</a:t>
            </a:r>
          </a:p>
        </p:txBody>
      </p:sp>
    </p:spTree>
    <p:extLst>
      <p:ext uri="{BB962C8B-B14F-4D97-AF65-F5344CB8AC3E}">
        <p14:creationId xmlns:p14="http://schemas.microsoft.com/office/powerpoint/2010/main" val="915190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Closing Text">
            <a:extLst>
              <a:ext uri="{FF2B5EF4-FFF2-40B4-BE49-F238E27FC236}">
                <a16:creationId xmlns:a16="http://schemas.microsoft.com/office/drawing/2014/main" id="{625F7FAC-86A0-41C7-9607-E71097F77EA2}"/>
              </a:ext>
            </a:extLst>
          </p:cNvPr>
          <p:cNvSpPr>
            <a:spLocks noGrp="1"/>
          </p:cNvSpPr>
          <p:nvPr>
            <p:ph type="ctrTitle"/>
          </p:nvPr>
        </p:nvSpPr>
        <p:spPr/>
        <p:txBody>
          <a:bodyPr/>
          <a:lstStyle/>
          <a:p>
            <a:r>
              <a:rPr lang="en-US" dirty="0"/>
              <a:t>Thank you!</a:t>
            </a:r>
            <a:r>
              <a:rPr lang="en-US" dirty="0">
                <a:solidFill>
                  <a:schemeClr val="accent1"/>
                </a:solidFill>
              </a:rPr>
              <a:t>3</a:t>
            </a:r>
          </a:p>
        </p:txBody>
      </p:sp>
      <p:sp>
        <p:nvSpPr>
          <p:cNvPr id="3" name="Subtitle" descr="Name and Contact Details">
            <a:extLst>
              <a:ext uri="{FF2B5EF4-FFF2-40B4-BE49-F238E27FC236}">
                <a16:creationId xmlns:a16="http://schemas.microsoft.com/office/drawing/2014/main" id="{4A3C4446-1A64-4734-8FDB-B8FC521F3D02}"/>
              </a:ext>
            </a:extLst>
          </p:cNvPr>
          <p:cNvSpPr>
            <a:spLocks noGrp="1"/>
          </p:cNvSpPr>
          <p:nvPr>
            <p:ph type="subTitle" idx="1"/>
          </p:nvPr>
        </p:nvSpPr>
        <p:spPr/>
        <p:txBody>
          <a:bodyPr/>
          <a:lstStyle/>
          <a:p>
            <a:r>
              <a:rPr lang="en-US" dirty="0"/>
              <a:t>Kyle Umlang</a:t>
            </a:r>
          </a:p>
          <a:p>
            <a:r>
              <a:rPr lang="en-US" dirty="0"/>
              <a:t>SUID 109166863</a:t>
            </a:r>
          </a:p>
          <a:p>
            <a:r>
              <a:rPr lang="en-US" dirty="0" err="1"/>
              <a:t>keumlang@syr.edu</a:t>
            </a:r>
            <a:endParaRPr lang="en-US" dirty="0"/>
          </a:p>
        </p:txBody>
      </p:sp>
    </p:spTree>
    <p:extLst>
      <p:ext uri="{BB962C8B-B14F-4D97-AF65-F5344CB8AC3E}">
        <p14:creationId xmlns:p14="http://schemas.microsoft.com/office/powerpoint/2010/main" val="228068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The 7 Learning Objectives of the Applied Data Science Program</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The Applied Data Science Program has seven learning objectives which were exemplified by the applications in this portfolio: </a:t>
            </a:r>
          </a:p>
          <a:p>
            <a:endParaRPr lang="en-US" dirty="0"/>
          </a:p>
          <a:p>
            <a:pPr marL="342900" lvl="0" indent="-342900">
              <a:buFont typeface="+mj-lt"/>
              <a:buAutoNum type="arabicPeriod"/>
            </a:pPr>
            <a:r>
              <a:rPr lang="en-US" dirty="0"/>
              <a:t>Describe a broad overview of the major practice areas in data science. </a:t>
            </a:r>
          </a:p>
          <a:p>
            <a:pPr marL="342900" lvl="0" indent="-342900">
              <a:buFont typeface="+mj-lt"/>
              <a:buAutoNum type="arabicPeriod"/>
            </a:pPr>
            <a:r>
              <a:rPr lang="en-US" dirty="0"/>
              <a:t>Collect and organize data. </a:t>
            </a:r>
          </a:p>
          <a:p>
            <a:pPr marL="342900" lvl="0" indent="-342900">
              <a:buFont typeface="+mj-lt"/>
              <a:buAutoNum type="arabicPeriod"/>
            </a:pPr>
            <a:r>
              <a:rPr lang="en-US" dirty="0"/>
              <a:t>Identify patterns in data via visualization, statistical analysis, and data mining. </a:t>
            </a:r>
          </a:p>
          <a:p>
            <a:pPr marL="342900" lvl="0" indent="-342900">
              <a:buFont typeface="+mj-lt"/>
              <a:buAutoNum type="arabicPeriod"/>
            </a:pPr>
            <a:r>
              <a:rPr lang="en-US" dirty="0"/>
              <a:t>Develop alternative strategies based on the data. </a:t>
            </a:r>
          </a:p>
          <a:p>
            <a:pPr marL="342900" lvl="0" indent="-342900">
              <a:buFont typeface="+mj-lt"/>
              <a:buAutoNum type="arabicPeriod"/>
            </a:pPr>
            <a:r>
              <a:rPr lang="en-US" dirty="0"/>
              <a:t>Develop a plan of action to implement the business decisions derived from the analyses. </a:t>
            </a:r>
          </a:p>
          <a:p>
            <a:pPr marL="342900" lvl="0" indent="-342900">
              <a:buFont typeface="+mj-lt"/>
              <a:buAutoNum type="arabicPeriod"/>
            </a:pPr>
            <a:r>
              <a:rPr lang="en-US" dirty="0"/>
              <a:t>Demonstrate communication skills regarding data and its analysis for relevant stakeholder and professionals in their organization.</a:t>
            </a:r>
          </a:p>
          <a:p>
            <a:pPr marL="342900" lvl="0" indent="-342900">
              <a:buFont typeface="+mj-lt"/>
              <a:buAutoNum type="arabicPeriod"/>
            </a:pPr>
            <a:r>
              <a:rPr lang="en-US" dirty="0"/>
              <a:t>Synthesize the ethical dimensions of data science practice.</a:t>
            </a:r>
          </a:p>
          <a:p>
            <a:endParaRPr lang="en-US" dirty="0"/>
          </a:p>
          <a:p>
            <a:endParaRPr lang="en-US" dirty="0"/>
          </a:p>
        </p:txBody>
      </p:sp>
    </p:spTree>
    <p:extLst>
      <p:ext uri="{BB962C8B-B14F-4D97-AF65-F5344CB8AC3E}">
        <p14:creationId xmlns:p14="http://schemas.microsoft.com/office/powerpoint/2010/main" val="2493781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ection Title">
            <a:extLst>
              <a:ext uri="{FF2B5EF4-FFF2-40B4-BE49-F238E27FC236}">
                <a16:creationId xmlns:a16="http://schemas.microsoft.com/office/drawing/2014/main" id="{791703DF-0030-40F0-8FA0-A3FE4BEE0C56}"/>
              </a:ext>
            </a:extLst>
          </p:cNvPr>
          <p:cNvSpPr>
            <a:spLocks noGrp="1"/>
          </p:cNvSpPr>
          <p:nvPr>
            <p:ph type="ctrTitle"/>
          </p:nvPr>
        </p:nvSpPr>
        <p:spPr>
          <a:xfrm>
            <a:off x="723900" y="3914775"/>
            <a:ext cx="11610561" cy="1444692"/>
          </a:xfrm>
        </p:spPr>
        <p:txBody>
          <a:bodyPr/>
          <a:lstStyle/>
          <a:p>
            <a:r>
              <a:rPr lang="en-US" sz="4000" b="1"/>
              <a:t>IST 659: Database Management</a:t>
            </a:r>
            <a:endParaRPr lang="en-US" sz="4000" dirty="0">
              <a:solidFill>
                <a:schemeClr val="accent1"/>
              </a:solidFill>
            </a:endParaRPr>
          </a:p>
        </p:txBody>
      </p:sp>
      <p:sp>
        <p:nvSpPr>
          <p:cNvPr id="3" name="Subtitle" descr="Section Subtitle">
            <a:extLst>
              <a:ext uri="{FF2B5EF4-FFF2-40B4-BE49-F238E27FC236}">
                <a16:creationId xmlns:a16="http://schemas.microsoft.com/office/drawing/2014/main" id="{6E0D03D4-1987-484F-9D0E-C9AA6B6A6486}"/>
              </a:ext>
            </a:extLst>
          </p:cNvPr>
          <p:cNvSpPr>
            <a:spLocks noGrp="1"/>
          </p:cNvSpPr>
          <p:nvPr>
            <p:ph type="subTitle" idx="1"/>
          </p:nvPr>
        </p:nvSpPr>
        <p:spPr>
          <a:xfrm>
            <a:off x="723900" y="5508451"/>
            <a:ext cx="8877300" cy="476424"/>
          </a:xfrm>
        </p:spPr>
        <p:txBody>
          <a:bodyPr/>
          <a:lstStyle/>
          <a:p>
            <a:r>
              <a:rPr lang="en-US" dirty="0"/>
              <a:t>Summer 2018, Final Project: Home Field Advantage</a:t>
            </a:r>
          </a:p>
          <a:p>
            <a:r>
              <a:rPr lang="en-US" dirty="0"/>
              <a:t>Professor Chad Harper</a:t>
            </a:r>
          </a:p>
        </p:txBody>
      </p:sp>
      <p:pic>
        <p:nvPicPr>
          <p:cNvPr id="16" name="Picture Placeholder 15" descr="Graphical user interface, website&#10;&#10;Description automatically generated">
            <a:extLst>
              <a:ext uri="{FF2B5EF4-FFF2-40B4-BE49-F238E27FC236}">
                <a16:creationId xmlns:a16="http://schemas.microsoft.com/office/drawing/2014/main" id="{7AC52458-892A-2E47-80A9-46185CD098A1}"/>
              </a:ext>
            </a:extLst>
          </p:cNvPr>
          <p:cNvPicPr>
            <a:picLocks noGrp="1" noChangeAspect="1"/>
          </p:cNvPicPr>
          <p:nvPr>
            <p:ph type="pic" sz="quarter" idx="10"/>
          </p:nvPr>
        </p:nvPicPr>
        <p:blipFill>
          <a:blip r:embed="rId2"/>
          <a:srcRect t="23882" b="23882"/>
          <a:stretch>
            <a:fillRect/>
          </a:stretch>
        </p:blipFill>
        <p:spPr/>
      </p:pic>
      <p:sp>
        <p:nvSpPr>
          <p:cNvPr id="18" name="Subtitle" descr="Section Subtitle">
            <a:extLst>
              <a:ext uri="{FF2B5EF4-FFF2-40B4-BE49-F238E27FC236}">
                <a16:creationId xmlns:a16="http://schemas.microsoft.com/office/drawing/2014/main" id="{8ECCE0D6-A110-E944-8170-9FA080BE8DF1}"/>
              </a:ext>
            </a:extLst>
          </p:cNvPr>
          <p:cNvSpPr txBox="1">
            <a:spLocks/>
          </p:cNvSpPr>
          <p:nvPr/>
        </p:nvSpPr>
        <p:spPr>
          <a:xfrm>
            <a:off x="723900" y="6551302"/>
            <a:ext cx="9722126" cy="19736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bg2"/>
              </a:buClr>
              <a:buSzPct val="100000"/>
              <a:buFont typeface="Arial" pitchFamily="34" charset="0"/>
              <a:buNone/>
              <a:defRPr sz="2400" kern="1200" cap="none" spc="0" baseline="0">
                <a:solidFill>
                  <a:schemeClr val="bg2"/>
                </a:solidFill>
                <a:latin typeface="+mn-lt"/>
                <a:ea typeface="+mn-ea"/>
                <a:cs typeface="+mn-cs"/>
              </a:defRPr>
            </a:lvl1pPr>
            <a:lvl2pPr marL="457200" indent="0" algn="ctr" defTabSz="914400" rtl="0" eaLnBrk="1" latinLnBrk="0" hangingPunct="1">
              <a:lnSpc>
                <a:spcPct val="100000"/>
              </a:lnSpc>
              <a:spcBef>
                <a:spcPts val="0"/>
              </a:spcBef>
              <a:buClr>
                <a:schemeClr val="bg2"/>
              </a:buClr>
              <a:buSzPct val="100000"/>
              <a:buFont typeface="Verdana" panose="020B060403050404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0"/>
              </a:spcBef>
              <a:buClr>
                <a:schemeClr val="accent1"/>
              </a:buClr>
              <a:buSzPct val="100000"/>
              <a:buFont typeface="Wingdings" panose="05000000000000000000" pitchFamily="2" charset="2"/>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0"/>
              </a:spcBef>
              <a:buClr>
                <a:schemeClr val="accent1"/>
              </a:buClr>
              <a:buSzPct val="100000"/>
              <a:buFont typeface="Verdana" panose="020B060403050404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0"/>
              </a:spcBef>
              <a:buClr>
                <a:schemeClr val="accent1"/>
              </a:buClr>
              <a:buSzPct val="100000"/>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US" sz="1000" dirty="0">
                <a:hlinkClick r:id="rId3"/>
              </a:rPr>
              <a:t>Link to Class Project</a:t>
            </a:r>
            <a:endParaRPr lang="en-US" sz="1000" dirty="0"/>
          </a:p>
        </p:txBody>
      </p:sp>
    </p:spTree>
    <p:extLst>
      <p:ext uri="{BB962C8B-B14F-4D97-AF65-F5344CB8AC3E}">
        <p14:creationId xmlns:p14="http://schemas.microsoft.com/office/powerpoint/2010/main" val="3105353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659</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6056175" cy="4494006"/>
          </a:xfrm>
        </p:spPr>
        <p:txBody>
          <a:bodyPr/>
          <a:lstStyle/>
          <a:p>
            <a:r>
              <a:rPr lang="en-US" dirty="0"/>
              <a:t>In the Database Administration course, taught by Chad Harper, I developed a College Football Stadium Database in order to not only organize college teams by their stadium, conference, coordinates, yards per game and points per game, but to also determine if there was some sort of advantage to playing at home, which I did by creating a custom equation of home vs. away stats.</a:t>
            </a:r>
          </a:p>
          <a:p>
            <a:endParaRPr lang="en-US" dirty="0"/>
          </a:p>
          <a:p>
            <a:r>
              <a:rPr lang="en-US" dirty="0"/>
              <a:t>While developing the database, numerous data were collected, and the data were organized and implemented within the database using conceptual (Fig. 1) and logical (Fig. 2) models. </a:t>
            </a:r>
          </a:p>
          <a:p>
            <a:endParaRPr lang="en-US" dirty="0"/>
          </a:p>
          <a:p>
            <a:endParaRPr lang="en-US" dirty="0"/>
          </a:p>
        </p:txBody>
      </p:sp>
      <p:pic>
        <p:nvPicPr>
          <p:cNvPr id="4" name="Picture 3" descr="Diagram&#10;&#10;Description automatically generated">
            <a:extLst>
              <a:ext uri="{FF2B5EF4-FFF2-40B4-BE49-F238E27FC236}">
                <a16:creationId xmlns:a16="http://schemas.microsoft.com/office/drawing/2014/main" id="{15B1461D-F6BF-CB4C-B978-53A163B81D24}"/>
              </a:ext>
            </a:extLst>
          </p:cNvPr>
          <p:cNvPicPr/>
          <p:nvPr/>
        </p:nvPicPr>
        <p:blipFill>
          <a:blip r:embed="rId2">
            <a:extLst>
              <a:ext uri="{28A0092B-C50C-407E-A947-70E740481C1C}">
                <a14:useLocalDpi xmlns:a14="http://schemas.microsoft.com/office/drawing/2010/main" val="0"/>
              </a:ext>
            </a:extLst>
          </a:blip>
          <a:stretch>
            <a:fillRect/>
          </a:stretch>
        </p:blipFill>
        <p:spPr>
          <a:xfrm>
            <a:off x="6954149" y="1815099"/>
            <a:ext cx="4512364" cy="3227801"/>
          </a:xfrm>
          <a:prstGeom prst="rect">
            <a:avLst/>
          </a:prstGeom>
        </p:spPr>
      </p:pic>
      <p:sp>
        <p:nvSpPr>
          <p:cNvPr id="5" name="TextBox 4">
            <a:extLst>
              <a:ext uri="{FF2B5EF4-FFF2-40B4-BE49-F238E27FC236}">
                <a16:creationId xmlns:a16="http://schemas.microsoft.com/office/drawing/2014/main" id="{11BDEE75-0EA3-4C4C-83B3-1A25C8EAB74F}"/>
              </a:ext>
            </a:extLst>
          </p:cNvPr>
          <p:cNvSpPr txBox="1"/>
          <p:nvPr/>
        </p:nvSpPr>
        <p:spPr>
          <a:xfrm>
            <a:off x="8138563" y="5148470"/>
            <a:ext cx="2143536" cy="276999"/>
          </a:xfrm>
          <a:prstGeom prst="rect">
            <a:avLst/>
          </a:prstGeom>
          <a:noFill/>
        </p:spPr>
        <p:txBody>
          <a:bodyPr wrap="none" rtlCol="0">
            <a:spAutoFit/>
          </a:bodyPr>
          <a:lstStyle/>
          <a:p>
            <a:r>
              <a:rPr lang="en-US" sz="1200" b="1" dirty="0">
                <a:solidFill>
                  <a:schemeClr val="bg2"/>
                </a:solidFill>
              </a:rPr>
              <a:t>Fig. 1: </a:t>
            </a:r>
            <a:r>
              <a:rPr lang="en-US" sz="1200" dirty="0">
                <a:solidFill>
                  <a:schemeClr val="bg2"/>
                </a:solidFill>
              </a:rPr>
              <a:t>Conceptual Model</a:t>
            </a:r>
          </a:p>
        </p:txBody>
      </p:sp>
    </p:spTree>
    <p:extLst>
      <p:ext uri="{BB962C8B-B14F-4D97-AF65-F5344CB8AC3E}">
        <p14:creationId xmlns:p14="http://schemas.microsoft.com/office/powerpoint/2010/main" val="2844089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659</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4704453" cy="4494006"/>
          </a:xfrm>
        </p:spPr>
        <p:txBody>
          <a:bodyPr/>
          <a:lstStyle/>
          <a:p>
            <a:r>
              <a:rPr lang="en-US" dirty="0"/>
              <a:t>Microsoft Access was used to populate the data within tables built using SQL Server Management Studio DDL Commands and DML INSERT statements. </a:t>
            </a:r>
          </a:p>
          <a:p>
            <a:endParaRPr lang="en-US" dirty="0"/>
          </a:p>
          <a:p>
            <a:r>
              <a:rPr lang="en-US" dirty="0"/>
              <a:t>I was able to then explore the data and make any necessary changes, using programming objects consisting of views, functions, reports and stored procedures within SQL in order to gain the most insights as efficiently as possible. </a:t>
            </a:r>
          </a:p>
          <a:p>
            <a:endParaRPr lang="en-US" dirty="0"/>
          </a:p>
        </p:txBody>
      </p:sp>
      <p:sp>
        <p:nvSpPr>
          <p:cNvPr id="5" name="TextBox 4">
            <a:extLst>
              <a:ext uri="{FF2B5EF4-FFF2-40B4-BE49-F238E27FC236}">
                <a16:creationId xmlns:a16="http://schemas.microsoft.com/office/drawing/2014/main" id="{11BDEE75-0EA3-4C4C-83B3-1A25C8EAB74F}"/>
              </a:ext>
            </a:extLst>
          </p:cNvPr>
          <p:cNvSpPr txBox="1"/>
          <p:nvPr/>
        </p:nvSpPr>
        <p:spPr>
          <a:xfrm>
            <a:off x="7494077" y="5175429"/>
            <a:ext cx="1814920" cy="276999"/>
          </a:xfrm>
          <a:prstGeom prst="rect">
            <a:avLst/>
          </a:prstGeom>
          <a:noFill/>
        </p:spPr>
        <p:txBody>
          <a:bodyPr wrap="none" rtlCol="0">
            <a:spAutoFit/>
          </a:bodyPr>
          <a:lstStyle/>
          <a:p>
            <a:r>
              <a:rPr lang="en-US" sz="1200" b="1" dirty="0">
                <a:solidFill>
                  <a:schemeClr val="bg2"/>
                </a:solidFill>
              </a:rPr>
              <a:t>Fig. 2: </a:t>
            </a:r>
            <a:r>
              <a:rPr lang="en-US" sz="1200" dirty="0">
                <a:solidFill>
                  <a:schemeClr val="bg2"/>
                </a:solidFill>
              </a:rPr>
              <a:t>Logical Model</a:t>
            </a:r>
          </a:p>
        </p:txBody>
      </p:sp>
      <p:pic>
        <p:nvPicPr>
          <p:cNvPr id="6" name="Picture 5" descr="Graphical user interface, diagram&#10;&#10;Description automatically generated">
            <a:extLst>
              <a:ext uri="{FF2B5EF4-FFF2-40B4-BE49-F238E27FC236}">
                <a16:creationId xmlns:a16="http://schemas.microsoft.com/office/drawing/2014/main" id="{8E8910F2-2E3A-C04B-ACC1-614C3914E05B}"/>
              </a:ext>
            </a:extLst>
          </p:cNvPr>
          <p:cNvPicPr/>
          <p:nvPr/>
        </p:nvPicPr>
        <p:blipFill>
          <a:blip r:embed="rId2">
            <a:extLst>
              <a:ext uri="{28A0092B-C50C-407E-A947-70E740481C1C}">
                <a14:useLocalDpi xmlns:a14="http://schemas.microsoft.com/office/drawing/2010/main" val="0"/>
              </a:ext>
            </a:extLst>
          </a:blip>
          <a:stretch>
            <a:fillRect/>
          </a:stretch>
        </p:blipFill>
        <p:spPr>
          <a:xfrm>
            <a:off x="5426765" y="1544071"/>
            <a:ext cx="6180455" cy="3524885"/>
          </a:xfrm>
          <a:prstGeom prst="rect">
            <a:avLst/>
          </a:prstGeom>
        </p:spPr>
      </p:pic>
    </p:spTree>
    <p:extLst>
      <p:ext uri="{BB962C8B-B14F-4D97-AF65-F5344CB8AC3E}">
        <p14:creationId xmlns:p14="http://schemas.microsoft.com/office/powerpoint/2010/main" val="500258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Project Description – IST 659</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6056175" cy="4494006"/>
          </a:xfrm>
        </p:spPr>
        <p:txBody>
          <a:bodyPr/>
          <a:lstStyle/>
          <a:p>
            <a:r>
              <a:rPr lang="en-US" dirty="0"/>
              <a:t>My database was able to answer questions such as “which team had the best Home Field Advantage in a single season” and “which team had the best Home Field Advantage over the past 5 years”. </a:t>
            </a:r>
          </a:p>
          <a:p>
            <a:endParaRPr lang="en-US" dirty="0"/>
          </a:p>
          <a:p>
            <a:r>
              <a:rPr lang="en-US" dirty="0"/>
              <a:t>These insights were able to help me then expand on my data in order to determine whether or not Home Field Advantage was affected by latitude/longitude, capacity or average temperature (Fig. 3) </a:t>
            </a:r>
          </a:p>
          <a:p>
            <a:endParaRPr lang="en-US" dirty="0"/>
          </a:p>
        </p:txBody>
      </p:sp>
      <p:sp>
        <p:nvSpPr>
          <p:cNvPr id="5" name="TextBox 4">
            <a:extLst>
              <a:ext uri="{FF2B5EF4-FFF2-40B4-BE49-F238E27FC236}">
                <a16:creationId xmlns:a16="http://schemas.microsoft.com/office/drawing/2014/main" id="{11BDEE75-0EA3-4C4C-83B3-1A25C8EAB74F}"/>
              </a:ext>
            </a:extLst>
          </p:cNvPr>
          <p:cNvSpPr txBox="1"/>
          <p:nvPr/>
        </p:nvSpPr>
        <p:spPr>
          <a:xfrm>
            <a:off x="7878211" y="5262637"/>
            <a:ext cx="2813399" cy="461665"/>
          </a:xfrm>
          <a:prstGeom prst="rect">
            <a:avLst/>
          </a:prstGeom>
          <a:noFill/>
        </p:spPr>
        <p:txBody>
          <a:bodyPr wrap="none" rtlCol="0">
            <a:spAutoFit/>
          </a:bodyPr>
          <a:lstStyle/>
          <a:p>
            <a:r>
              <a:rPr lang="en-US" sz="1200" b="1" dirty="0">
                <a:solidFill>
                  <a:schemeClr val="bg2"/>
                </a:solidFill>
              </a:rPr>
              <a:t>Fig. 3: </a:t>
            </a:r>
            <a:r>
              <a:rPr lang="en-US" sz="1200" dirty="0">
                <a:solidFill>
                  <a:schemeClr val="bg2"/>
                </a:solidFill>
              </a:rPr>
              <a:t>Home Field Advantage by </a:t>
            </a:r>
          </a:p>
          <a:p>
            <a:r>
              <a:rPr lang="en-US" sz="1200" dirty="0">
                <a:solidFill>
                  <a:schemeClr val="bg2"/>
                </a:solidFill>
              </a:rPr>
              <a:t>   Stadium Avg. Temperature </a:t>
            </a:r>
          </a:p>
        </p:txBody>
      </p:sp>
      <p:pic>
        <p:nvPicPr>
          <p:cNvPr id="6" name="Picture 5" descr="Table&#10;&#10;Description automatically generated">
            <a:extLst>
              <a:ext uri="{FF2B5EF4-FFF2-40B4-BE49-F238E27FC236}">
                <a16:creationId xmlns:a16="http://schemas.microsoft.com/office/drawing/2014/main" id="{63B95E2D-D8A5-AD42-8976-989664CD8484}"/>
              </a:ext>
            </a:extLst>
          </p:cNvPr>
          <p:cNvPicPr/>
          <p:nvPr/>
        </p:nvPicPr>
        <p:blipFill>
          <a:blip r:embed="rId2">
            <a:extLst>
              <a:ext uri="{28A0092B-C50C-407E-A947-70E740481C1C}">
                <a14:useLocalDpi xmlns:a14="http://schemas.microsoft.com/office/drawing/2010/main" val="0"/>
              </a:ext>
            </a:extLst>
          </a:blip>
          <a:stretch>
            <a:fillRect/>
          </a:stretch>
        </p:blipFill>
        <p:spPr>
          <a:xfrm>
            <a:off x="7878211" y="1020776"/>
            <a:ext cx="2664239" cy="4127694"/>
          </a:xfrm>
          <a:prstGeom prst="rect">
            <a:avLst/>
          </a:prstGeom>
        </p:spPr>
      </p:pic>
    </p:spTree>
    <p:extLst>
      <p:ext uri="{BB962C8B-B14F-4D97-AF65-F5344CB8AC3E}">
        <p14:creationId xmlns:p14="http://schemas.microsoft.com/office/powerpoint/2010/main" val="1384870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Reflection &amp; Learning Goals – IST 659</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This project and course helped me not only design and develop my own data management solution, but also appreciate the nuances and complications that go hand in hand with such implementation vehicles. </a:t>
            </a:r>
          </a:p>
          <a:p>
            <a:endParaRPr lang="en-US" dirty="0"/>
          </a:p>
          <a:p>
            <a:r>
              <a:rPr lang="en-US" dirty="0"/>
              <a:t>Using code in SQL to churn data does not even scratch the surface on what is involved in getting the data in there in the first place, there’s also data analysis, database design, data modeling, database management and database implementation. </a:t>
            </a:r>
          </a:p>
          <a:p>
            <a:endParaRPr lang="en-US" dirty="0"/>
          </a:p>
          <a:p>
            <a:r>
              <a:rPr lang="en-US" dirty="0"/>
              <a:t>This course is imperative to the Applied Data Science program but is also a very important stepping-stone to all analysts and data scientists in their relative career paths as they face tougher more complex process such as data warehouses.</a:t>
            </a:r>
          </a:p>
        </p:txBody>
      </p:sp>
    </p:spTree>
    <p:extLst>
      <p:ext uri="{BB962C8B-B14F-4D97-AF65-F5344CB8AC3E}">
        <p14:creationId xmlns:p14="http://schemas.microsoft.com/office/powerpoint/2010/main" val="658395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Skills Developed – IST 659</a:t>
            </a:r>
            <a:br>
              <a:rPr lang="en-US" dirty="0"/>
            </a:br>
            <a:endParaRPr lang="en-US" dirty="0"/>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a:xfrm>
            <a:off x="722312" y="1688218"/>
            <a:ext cx="10744200" cy="4494006"/>
          </a:xfrm>
        </p:spPr>
        <p:txBody>
          <a:bodyPr/>
          <a:lstStyle/>
          <a:p>
            <a:r>
              <a:rPr lang="en-US" dirty="0"/>
              <a:t>Software Learned:</a:t>
            </a:r>
          </a:p>
          <a:p>
            <a:pPr marL="285750" indent="-285750">
              <a:buFont typeface="Arial" panose="020B0604020202020204" pitchFamily="34" charset="0"/>
              <a:buChar char="•"/>
            </a:pPr>
            <a:r>
              <a:rPr lang="en-US" dirty="0"/>
              <a:t>Microsoft Access</a:t>
            </a:r>
          </a:p>
          <a:p>
            <a:pPr marL="285750" indent="-285750">
              <a:buFont typeface="Arial" panose="020B0604020202020204" pitchFamily="34" charset="0"/>
              <a:buChar char="•"/>
            </a:pPr>
            <a:r>
              <a:rPr lang="en-US" dirty="0"/>
              <a:t>Microsoft SQL Server</a:t>
            </a:r>
          </a:p>
          <a:p>
            <a:endParaRPr lang="en-US" dirty="0"/>
          </a:p>
          <a:p>
            <a:r>
              <a:rPr lang="en-US" dirty="0"/>
              <a:t>Applied Data Science Program Learning Objective Met: </a:t>
            </a:r>
          </a:p>
          <a:p>
            <a:pPr marL="285750" indent="-285750">
              <a:buFont typeface="Arial" panose="020B0604020202020204" pitchFamily="34" charset="0"/>
              <a:buChar char="•"/>
            </a:pPr>
            <a:r>
              <a:rPr lang="en-US" dirty="0"/>
              <a:t>“Describe a broad overview of the major practice areas in data science” and “collect and organize data.”</a:t>
            </a:r>
          </a:p>
          <a:p>
            <a:r>
              <a:rPr lang="en-US" dirty="0"/>
              <a:t> </a:t>
            </a:r>
          </a:p>
          <a:p>
            <a:endParaRPr lang="en-US" dirty="0"/>
          </a:p>
        </p:txBody>
      </p:sp>
    </p:spTree>
    <p:extLst>
      <p:ext uri="{BB962C8B-B14F-4D97-AF65-F5344CB8AC3E}">
        <p14:creationId xmlns:p14="http://schemas.microsoft.com/office/powerpoint/2010/main" val="2503198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U">
  <a:themeElements>
    <a:clrScheme name="Syracuse PPT">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ustom 23">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solidFill>
              <a:schemeClr val="accent1"/>
            </a:solidFill>
          </a:defRPr>
        </a:defPPr>
      </a:lstStyle>
    </a:txDef>
  </a:objectDefaults>
  <a:extraClrSchemeLst/>
  <a:extLst>
    <a:ext uri="{05A4C25C-085E-4340-85A3-A5531E510DB2}">
      <thm15:themeFamily xmlns:thm15="http://schemas.microsoft.com/office/thememl/2012/main" name="SyracuseUniversity_16x9_Verdana_20210218.potx" id="{03BC33EE-4668-444B-862B-7D68B1A561A3}" vid="{EB694A1C-7DFE-41F8-B207-9B60537A92E3}"/>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7AAF95DE25223488036D3AE878E21D2" ma:contentTypeVersion="2" ma:contentTypeDescription="Create a new document." ma:contentTypeScope="" ma:versionID="8f4e3052d1de95f83fc8f5219a729695">
  <xsd:schema xmlns:xsd="http://www.w3.org/2001/XMLSchema" xmlns:xs="http://www.w3.org/2001/XMLSchema" xmlns:p="http://schemas.microsoft.com/office/2006/metadata/properties" xmlns:ns3="f8a6d93b-109b-47b8-94f6-67eec0f9ae5e" targetNamespace="http://schemas.microsoft.com/office/2006/metadata/properties" ma:root="true" ma:fieldsID="96456b86ff6cf36d914724a7035b3048" ns3:_="">
    <xsd:import namespace="f8a6d93b-109b-47b8-94f6-67eec0f9ae5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a6d93b-109b-47b8-94f6-67eec0f9ae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5421371-8134-4B55-B75A-B929485DF416}">
  <ds:schemaRefs>
    <ds:schemaRef ds:uri="http://schemas.microsoft.com/sharepoint/v3/contenttype/forms"/>
  </ds:schemaRefs>
</ds:datastoreItem>
</file>

<file path=customXml/itemProps2.xml><?xml version="1.0" encoding="utf-8"?>
<ds:datastoreItem xmlns:ds="http://schemas.openxmlformats.org/officeDocument/2006/customXml" ds:itemID="{24B19873-2799-4BBC-B242-7EEBBAC9B8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a6d93b-109b-47b8-94f6-67eec0f9ae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16B2A7-0483-48DB-9EFB-E9B0212DC348}">
  <ds:schemaRefs>
    <ds:schemaRef ds:uri="http://purl.org/dc/elements/1.1/"/>
    <ds:schemaRef ds:uri="http://schemas.microsoft.com/office/2006/metadata/properties"/>
    <ds:schemaRef ds:uri="http://schemas.microsoft.com/office/infopath/2007/PartnerControls"/>
    <ds:schemaRef ds:uri="http://purl.org/dc/dcmitype/"/>
    <ds:schemaRef ds:uri="http://www.w3.org/XML/1998/namespace"/>
    <ds:schemaRef ds:uri="f8a6d93b-109b-47b8-94f6-67eec0f9ae5e"/>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SU</Template>
  <TotalTime>434</TotalTime>
  <Words>2519</Words>
  <Application>Microsoft Macintosh PowerPoint</Application>
  <PresentationFormat>Custom</PresentationFormat>
  <Paragraphs>175</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Corbel</vt:lpstr>
      <vt:lpstr>Georgia</vt:lpstr>
      <vt:lpstr>Verdana</vt:lpstr>
      <vt:lpstr>Wingdings</vt:lpstr>
      <vt:lpstr>SU</vt:lpstr>
      <vt:lpstr>Master of Science Applied Data Science   Portfolio Milestone</vt:lpstr>
      <vt:lpstr>Introduction </vt:lpstr>
      <vt:lpstr>The 7 Learning Objectives of the Applied Data Science Program </vt:lpstr>
      <vt:lpstr>IST 659: Database Management</vt:lpstr>
      <vt:lpstr>Project Description – IST 659 </vt:lpstr>
      <vt:lpstr>Project Description – IST 659 </vt:lpstr>
      <vt:lpstr>Project Description – IST 659 </vt:lpstr>
      <vt:lpstr>Reflection &amp; Learning Goals – IST 659 </vt:lpstr>
      <vt:lpstr>Skills Developed – IST 659 </vt:lpstr>
      <vt:lpstr>IST 687: Applied Data Science</vt:lpstr>
      <vt:lpstr>Project Description – IST 687 </vt:lpstr>
      <vt:lpstr>Project Description – IST 687 </vt:lpstr>
      <vt:lpstr>Project Description – IST 687 </vt:lpstr>
      <vt:lpstr>Reflection &amp; Learning Goals – IST 687 </vt:lpstr>
      <vt:lpstr>Skills Developed – IST 687 </vt:lpstr>
      <vt:lpstr>IST 718: Big Data Analytics</vt:lpstr>
      <vt:lpstr>Project Description – IST 718 </vt:lpstr>
      <vt:lpstr>Project Description – IST 718 </vt:lpstr>
      <vt:lpstr>Project Description – IST 718 </vt:lpstr>
      <vt:lpstr>Reflection &amp; Learning Goals – IST 718 </vt:lpstr>
      <vt:lpstr>Skills Developed – IST 718 </vt:lpstr>
      <vt:lpstr>IST 719: Information Visualization</vt:lpstr>
      <vt:lpstr>Project Description – IST 719 </vt:lpstr>
      <vt:lpstr>Project Description – IST 719 </vt:lpstr>
      <vt:lpstr>Reflection &amp; Learning Goals – IST 719 </vt:lpstr>
      <vt:lpstr>Skills Developed – IST 719 </vt:lpstr>
      <vt:lpstr>Conclusion </vt:lpstr>
      <vt:lpstr>References </vt:lpstr>
      <vt:lpstr>Thank you!3</vt:lpstr>
    </vt:vector>
  </TitlesOfParts>
  <Company/>
  <LinksUpToDate>false</LinksUpToDate>
  <SharedDoc>false</SharedDoc>
  <HyperlinkBase>https://www.syracuse.edu/</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of Science Applied Data Science   Portfolio Milestone</dc:title>
  <dc:subject>SyracuseUniversity 16x9 PowerPoint Template</dc:subject>
  <dc:creator>Microsoft Office User</dc:creator>
  <cp:keywords>SyracuseUniversity PowerPoint</cp:keywords>
  <dc:description>Accessible PPT Template</dc:description>
  <cp:lastModifiedBy>Microsoft Office User</cp:lastModifiedBy>
  <cp:revision>24</cp:revision>
  <dcterms:created xsi:type="dcterms:W3CDTF">2021-03-17T20:24:34Z</dcterms:created>
  <dcterms:modified xsi:type="dcterms:W3CDTF">2021-03-18T03:51:15Z</dcterms:modified>
  <cp:category>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0x010100E7AAF95DE25223488036D3AE878E21D2</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